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Poppins Bold" charset="1" panose="02000000000000000000"/>
      <p:regular r:id="rId12"/>
    </p:embeddedFont>
    <p:embeddedFont>
      <p:font typeface="Cormorant Garamond Bold" charset="1" panose="00000800000000000000"/>
      <p:regular r:id="rId13"/>
    </p:embeddedFont>
    <p:embeddedFont>
      <p:font typeface="Cormorant Garamond Bold Italics" charset="1" panose="00000800000000000000"/>
      <p:regular r:id="rId14"/>
    </p:embeddedFont>
    <p:embeddedFont>
      <p:font typeface="Cormorant Garamond Medium" charset="1" panose="00000600000000000000"/>
      <p:regular r:id="rId15"/>
    </p:embeddedFont>
    <p:embeddedFont>
      <p:font typeface="Cormorant Garamond Medium Bold" charset="1" panose="000007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Medium Bold Italics" charset="1" panose="000007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920163" y="448078"/>
            <a:ext cx="2480273" cy="2452612"/>
          </a:xfrm>
          <a:custGeom>
            <a:avLst/>
            <a:gdLst/>
            <a:ahLst/>
            <a:cxnLst/>
            <a:rect r="r" b="b" t="t" l="l"/>
            <a:pathLst>
              <a:path h="2452612" w="2480273">
                <a:moveTo>
                  <a:pt x="0" y="0"/>
                </a:moveTo>
                <a:lnTo>
                  <a:pt x="2480273" y="0"/>
                </a:lnTo>
                <a:lnTo>
                  <a:pt x="2480273" y="2452612"/>
                </a:lnTo>
                <a:lnTo>
                  <a:pt x="0" y="2452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80030" y="3182998"/>
            <a:ext cx="10979590" cy="165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3"/>
              </a:lnSpc>
            </a:pPr>
            <a:r>
              <a:rPr lang="en-US" sz="4724" spc="647">
                <a:solidFill>
                  <a:srgbClr val="000000"/>
                </a:solidFill>
                <a:latin typeface="Poppins Bold Bold"/>
              </a:rPr>
              <a:t>I-COW-CARE</a:t>
            </a:r>
          </a:p>
          <a:p>
            <a:pPr algn="ctr">
              <a:lnSpc>
                <a:spcPts val="6613"/>
              </a:lnSpc>
              <a:spcBef>
                <a:spcPct val="0"/>
              </a:spcBef>
            </a:pPr>
            <a:r>
              <a:rPr lang="en-US" sz="4724" spc="647">
                <a:solidFill>
                  <a:srgbClr val="000000"/>
                </a:solidFill>
                <a:latin typeface="Poppins Bold Bold"/>
              </a:rPr>
              <a:t>COW MONITORING DEVICE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610217" y="8447713"/>
            <a:ext cx="3100165" cy="1621174"/>
            <a:chOff x="0" y="0"/>
            <a:chExt cx="4133554" cy="216156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133554" cy="2161565"/>
              <a:chOff x="0" y="0"/>
              <a:chExt cx="3482895" cy="110617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484165" cy="1106191"/>
              </a:xfrm>
              <a:custGeom>
                <a:avLst/>
                <a:gdLst/>
                <a:ahLst/>
                <a:cxnLst/>
                <a:rect r="r" b="b" t="t" l="l"/>
                <a:pathLst>
                  <a:path h="1106191" w="3484165">
                    <a:moveTo>
                      <a:pt x="2930445" y="45668"/>
                    </a:moveTo>
                    <a:cubicBezTo>
                      <a:pt x="3209845" y="45668"/>
                      <a:pt x="3437175" y="272742"/>
                      <a:pt x="3437175" y="551826"/>
                    </a:cubicBezTo>
                    <a:cubicBezTo>
                      <a:pt x="3437175" y="830910"/>
                      <a:pt x="3209845" y="1057984"/>
                      <a:pt x="2930445" y="1057984"/>
                    </a:cubicBezTo>
                    <a:lnTo>
                      <a:pt x="553720" y="1057984"/>
                    </a:lnTo>
                    <a:cubicBezTo>
                      <a:pt x="274320" y="1057984"/>
                      <a:pt x="46990" y="830910"/>
                      <a:pt x="46990" y="551826"/>
                    </a:cubicBezTo>
                    <a:cubicBezTo>
                      <a:pt x="46990" y="272742"/>
                      <a:pt x="274320" y="45668"/>
                      <a:pt x="553720" y="45668"/>
                    </a:cubicBezTo>
                    <a:lnTo>
                      <a:pt x="2930445" y="45668"/>
                    </a:lnTo>
                    <a:moveTo>
                      <a:pt x="2930445" y="0"/>
                    </a:moveTo>
                    <a:lnTo>
                      <a:pt x="553720" y="0"/>
                    </a:lnTo>
                    <a:cubicBezTo>
                      <a:pt x="247650" y="0"/>
                      <a:pt x="0" y="247370"/>
                      <a:pt x="0" y="553095"/>
                    </a:cubicBezTo>
                    <a:cubicBezTo>
                      <a:pt x="0" y="858819"/>
                      <a:pt x="247650" y="1106191"/>
                      <a:pt x="553720" y="1106191"/>
                    </a:cubicBezTo>
                    <a:lnTo>
                      <a:pt x="2930445" y="1106191"/>
                    </a:lnTo>
                    <a:cubicBezTo>
                      <a:pt x="3236515" y="1106191"/>
                      <a:pt x="3484165" y="858819"/>
                      <a:pt x="3484165" y="553095"/>
                    </a:cubicBezTo>
                    <a:cubicBezTo>
                      <a:pt x="3482895" y="247370"/>
                      <a:pt x="3235245" y="0"/>
                      <a:pt x="293044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92343" y="772462"/>
              <a:ext cx="3748867" cy="616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0"/>
                </a:lnSpc>
              </a:pPr>
              <a:r>
                <a:rPr lang="en-US" sz="2991" spc="1100">
                  <a:solidFill>
                    <a:srgbClr val="000000"/>
                  </a:solidFill>
                  <a:latin typeface="Bebas Neue Bold"/>
                </a:rPr>
                <a:t>2022/2023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39346" y="5215653"/>
            <a:ext cx="4441906" cy="2979872"/>
            <a:chOff x="0" y="0"/>
            <a:chExt cx="5922542" cy="39731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22542" cy="3973162"/>
            </a:xfrm>
            <a:custGeom>
              <a:avLst/>
              <a:gdLst/>
              <a:ahLst/>
              <a:cxnLst/>
              <a:rect r="r" b="b" t="t" l="l"/>
              <a:pathLst>
                <a:path h="3973162" w="5922542">
                  <a:moveTo>
                    <a:pt x="0" y="0"/>
                  </a:moveTo>
                  <a:lnTo>
                    <a:pt x="5922542" y="0"/>
                  </a:lnTo>
                  <a:lnTo>
                    <a:pt x="5922542" y="3973162"/>
                  </a:lnTo>
                  <a:lnTo>
                    <a:pt x="0" y="3973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563526" y="771400"/>
              <a:ext cx="4795489" cy="2439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3157" spc="520">
                  <a:solidFill>
                    <a:srgbClr val="000000"/>
                  </a:solidFill>
                  <a:latin typeface="Bebas Neue Bold"/>
                </a:rPr>
                <a:t>HADJ KHELIL EDRISS</a:t>
              </a:r>
            </a:p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3157" spc="520">
                  <a:solidFill>
                    <a:srgbClr val="000000"/>
                  </a:solidFill>
                  <a:latin typeface="Bebas Neue Bold"/>
                </a:rPr>
                <a:t>OUESLATI NIAM</a:t>
              </a:r>
            </a:p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3157" spc="520">
                  <a:solidFill>
                    <a:srgbClr val="000000"/>
                  </a:solidFill>
                  <a:latin typeface="Bebas Neue Bold"/>
                </a:rPr>
                <a:t>KAROUI MAJD</a:t>
              </a:r>
            </a:p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3157" spc="520">
                  <a:solidFill>
                    <a:srgbClr val="000000"/>
                  </a:solidFill>
                  <a:latin typeface="Bebas Neue Bold"/>
                </a:rPr>
                <a:t>KHECHINE ELYES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2284723" y="1028700"/>
            <a:ext cx="14052008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2837951" y="1759258"/>
            <a:ext cx="12644698" cy="8062240"/>
          </a:xfrm>
          <a:custGeom>
            <a:avLst/>
            <a:gdLst/>
            <a:ahLst/>
            <a:cxnLst/>
            <a:rect r="r" b="b" t="t" l="l"/>
            <a:pathLst>
              <a:path h="8062240" w="12644698">
                <a:moveTo>
                  <a:pt x="0" y="0"/>
                </a:moveTo>
                <a:lnTo>
                  <a:pt x="12644698" y="0"/>
                </a:lnTo>
                <a:lnTo>
                  <a:pt x="12644698" y="8062240"/>
                </a:lnTo>
                <a:lnTo>
                  <a:pt x="0" y="8062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" t="-2820" r="-91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86391" y="9601587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9 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/ 15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03548" y="523343"/>
            <a:ext cx="11313503" cy="50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599">
                <a:solidFill>
                  <a:srgbClr val="000000"/>
                </a:solidFill>
                <a:latin typeface="Poppins Bold Bold"/>
              </a:rPr>
              <a:t>THE SOLUTION USE CASE: FLOW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996828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1028700" y="2132702"/>
            <a:ext cx="7379353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1" id="11"/>
          <p:cNvSpPr/>
          <p:nvPr/>
        </p:nvSpPr>
        <p:spPr>
          <a:xfrm rot="0">
            <a:off x="9400830" y="1369933"/>
            <a:ext cx="23195" cy="747980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1114279" y="4625893"/>
            <a:ext cx="7293774" cy="4376265"/>
          </a:xfrm>
          <a:custGeom>
            <a:avLst/>
            <a:gdLst/>
            <a:ahLst/>
            <a:cxnLst/>
            <a:rect r="r" b="b" t="t" l="l"/>
            <a:pathLst>
              <a:path h="4376265" w="7293774">
                <a:moveTo>
                  <a:pt x="0" y="0"/>
                </a:moveTo>
                <a:lnTo>
                  <a:pt x="7293774" y="0"/>
                </a:lnTo>
                <a:lnTo>
                  <a:pt x="7293774" y="4376265"/>
                </a:lnTo>
                <a:lnTo>
                  <a:pt x="0" y="4376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36099" y="9906598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1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0 / 15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8808" y="565724"/>
            <a:ext cx="3860632" cy="103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spc="599">
                <a:solidFill>
                  <a:srgbClr val="000000"/>
                </a:solidFill>
                <a:latin typeface="Poppins Bold Bold"/>
              </a:rPr>
              <a:t>TEST AND VALIDATION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339610"/>
            <a:ext cx="7379353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spc="-34">
                <a:solidFill>
                  <a:srgbClr val="000000"/>
                </a:solidFill>
                <a:latin typeface="Cormorant Garamond Bold"/>
              </a:rPr>
              <a:t>Node-Red Dashboard</a:t>
            </a:r>
          </a:p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spc="-34">
                <a:solidFill>
                  <a:srgbClr val="000000"/>
                </a:solidFill>
                <a:latin typeface="Cormorant Garamond Medium"/>
              </a:rPr>
              <a:t>We utilized our MQTT subscription to receive data for various topics, including ambient temperature, object temperature, and acceleration values in the X, Y, and Z axes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290361" y="256075"/>
            <a:ext cx="5219216" cy="2227714"/>
          </a:xfrm>
          <a:custGeom>
            <a:avLst/>
            <a:gdLst/>
            <a:ahLst/>
            <a:cxnLst/>
            <a:rect r="r" b="b" t="t" l="l"/>
            <a:pathLst>
              <a:path h="2227714" w="5219216">
                <a:moveTo>
                  <a:pt x="0" y="0"/>
                </a:moveTo>
                <a:lnTo>
                  <a:pt x="5219216" y="0"/>
                </a:lnTo>
                <a:lnTo>
                  <a:pt x="5219216" y="2227715"/>
                </a:lnTo>
                <a:lnTo>
                  <a:pt x="0" y="2227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290361" y="2588425"/>
            <a:ext cx="5219216" cy="2639835"/>
          </a:xfrm>
          <a:custGeom>
            <a:avLst/>
            <a:gdLst/>
            <a:ahLst/>
            <a:cxnLst/>
            <a:rect r="r" b="b" t="t" l="l"/>
            <a:pathLst>
              <a:path h="2639835" w="5219216">
                <a:moveTo>
                  <a:pt x="0" y="0"/>
                </a:moveTo>
                <a:lnTo>
                  <a:pt x="5219216" y="0"/>
                </a:lnTo>
                <a:lnTo>
                  <a:pt x="5219216" y="2639835"/>
                </a:lnTo>
                <a:lnTo>
                  <a:pt x="0" y="263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rot="0">
            <a:off x="10115433" y="5574783"/>
            <a:ext cx="7379353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9" id="19"/>
          <p:cNvSpPr/>
          <p:nvPr/>
        </p:nvSpPr>
        <p:spPr>
          <a:xfrm flipH="false" flipV="false" rot="0">
            <a:off x="11360007" y="7078694"/>
            <a:ext cx="5079925" cy="2752974"/>
          </a:xfrm>
          <a:custGeom>
            <a:avLst/>
            <a:gdLst/>
            <a:ahLst/>
            <a:cxnLst/>
            <a:rect r="r" b="b" t="t" l="l"/>
            <a:pathLst>
              <a:path h="2752974" w="5079925">
                <a:moveTo>
                  <a:pt x="0" y="0"/>
                </a:moveTo>
                <a:lnTo>
                  <a:pt x="5079924" y="0"/>
                </a:lnTo>
                <a:lnTo>
                  <a:pt x="5079924" y="2752973"/>
                </a:lnTo>
                <a:lnTo>
                  <a:pt x="0" y="2752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058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115433" y="5820124"/>
            <a:ext cx="756907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32">
                <a:solidFill>
                  <a:srgbClr val="000000"/>
                </a:solidFill>
                <a:latin typeface="Cormorant Garamond Bold"/>
              </a:rPr>
              <a:t>Firebase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32">
                <a:solidFill>
                  <a:srgbClr val="000000"/>
                </a:solidFill>
                <a:latin typeface="Cormorant Garamond Medium"/>
              </a:rPr>
              <a:t>The data collected from the accelerometer and the temperature sensor is transmitted to the Firebase in real time.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308836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1378904" y="1205051"/>
            <a:ext cx="7379353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1" id="11"/>
          <p:cNvSpPr/>
          <p:nvPr/>
        </p:nvSpPr>
        <p:spPr>
          <a:xfrm rot="0">
            <a:off x="9103838" y="2253156"/>
            <a:ext cx="40162" cy="65579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2138328" y="5143500"/>
            <a:ext cx="5256242" cy="3395248"/>
          </a:xfrm>
          <a:custGeom>
            <a:avLst/>
            <a:gdLst/>
            <a:ahLst/>
            <a:cxnLst/>
            <a:rect r="r" b="b" t="t" l="l"/>
            <a:pathLst>
              <a:path h="3395248" w="5256242">
                <a:moveTo>
                  <a:pt x="0" y="0"/>
                </a:moveTo>
                <a:lnTo>
                  <a:pt x="5256242" y="0"/>
                </a:lnTo>
                <a:lnTo>
                  <a:pt x="5256242" y="3395248"/>
                </a:lnTo>
                <a:lnTo>
                  <a:pt x="0" y="3395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04757" y="5532131"/>
            <a:ext cx="7154543" cy="1407642"/>
          </a:xfrm>
          <a:custGeom>
            <a:avLst/>
            <a:gdLst/>
            <a:ahLst/>
            <a:cxnLst/>
            <a:rect r="r" b="b" t="t" l="l"/>
            <a:pathLst>
              <a:path h="1407642" w="7154543">
                <a:moveTo>
                  <a:pt x="0" y="0"/>
                </a:moveTo>
                <a:lnTo>
                  <a:pt x="7154543" y="0"/>
                </a:lnTo>
                <a:lnTo>
                  <a:pt x="7154543" y="1407642"/>
                </a:lnTo>
                <a:lnTo>
                  <a:pt x="0" y="1407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856075" y="10001172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11 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/ 15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8904" y="478326"/>
            <a:ext cx="6775089" cy="505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spc="599">
                <a:solidFill>
                  <a:srgbClr val="000000"/>
                </a:solidFill>
                <a:latin typeface="Poppins Bold Bold"/>
              </a:rPr>
              <a:t>FINAL IMPLEMENTATION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5376" y="2677658"/>
            <a:ext cx="8282145" cy="184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-31">
                <a:solidFill>
                  <a:srgbClr val="000000"/>
                </a:solidFill>
                <a:latin typeface="Cormorant Garamond Bold"/>
              </a:rPr>
              <a:t>Data Acquisition</a:t>
            </a:r>
          </a:p>
          <a:p>
            <a:pPr>
              <a:lnSpc>
                <a:spcPts val="2939"/>
              </a:lnSpc>
            </a:pPr>
          </a:p>
          <a:p>
            <a:pPr>
              <a:lnSpc>
                <a:spcPts val="2939"/>
              </a:lnSpc>
            </a:pPr>
            <a:r>
              <a:rPr lang="en-US" sz="2099" spc="-31">
                <a:solidFill>
                  <a:srgbClr val="000000"/>
                </a:solidFill>
                <a:latin typeface="Cormorant Garamond Medium"/>
              </a:rPr>
              <a:t>We will utilize two distinct procedures to monitor and analyze animal behavior: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 spc="-31">
                <a:solidFill>
                  <a:srgbClr val="000000"/>
                </a:solidFill>
                <a:latin typeface="Cormorant Garamond Medium"/>
              </a:rPr>
              <a:t>Tracking movement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 spc="-31">
                <a:solidFill>
                  <a:srgbClr val="000000"/>
                </a:solidFill>
                <a:latin typeface="Cormorant Garamond Medium"/>
              </a:rPr>
              <a:t>Measuring body temperature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74153" y="2677658"/>
            <a:ext cx="8282145" cy="184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-31">
                <a:solidFill>
                  <a:srgbClr val="000000"/>
                </a:solidFill>
                <a:latin typeface="Cormorant Garamond Bold"/>
              </a:rPr>
              <a:t>Data Preprocessing</a:t>
            </a:r>
          </a:p>
          <a:p>
            <a:pPr>
              <a:lnSpc>
                <a:spcPts val="2939"/>
              </a:lnSpc>
            </a:pP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 spc="-31">
                <a:solidFill>
                  <a:srgbClr val="000000"/>
                </a:solidFill>
                <a:latin typeface="Cormorant Garamond Medium"/>
              </a:rPr>
              <a:t>The process involves dividing each time signal on each axis into consecutive time windows of 10 seconds each. This results in intervals containing 100 samples, with a sampling rate of 10 Hz providing </a:t>
            </a:r>
            <a:r>
              <a:rPr lang="en-US" sz="2099" spc="-31">
                <a:solidFill>
                  <a:srgbClr val="000000"/>
                </a:solidFill>
                <a:latin typeface="Cormorant Garamond Medium Bold"/>
              </a:rPr>
              <a:t>10 samples per second</a:t>
            </a:r>
            <a:r>
              <a:rPr lang="en-US" sz="2099" spc="-31">
                <a:solidFill>
                  <a:srgbClr val="000000"/>
                </a:solidFill>
                <a:latin typeface="Cormorant Garamond Medium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308836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1378904" y="1188379"/>
            <a:ext cx="7379353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1" id="11"/>
          <p:cNvSpPr/>
          <p:nvPr/>
        </p:nvSpPr>
        <p:spPr>
          <a:xfrm rot="0">
            <a:off x="9103838" y="2081375"/>
            <a:ext cx="40162" cy="65579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1378904" y="3122128"/>
            <a:ext cx="6167082" cy="1127316"/>
          </a:xfrm>
          <a:custGeom>
            <a:avLst/>
            <a:gdLst/>
            <a:ahLst/>
            <a:cxnLst/>
            <a:rect r="r" b="b" t="t" l="l"/>
            <a:pathLst>
              <a:path h="1127316" w="6167082">
                <a:moveTo>
                  <a:pt x="0" y="0"/>
                </a:moveTo>
                <a:lnTo>
                  <a:pt x="6167083" y="0"/>
                </a:lnTo>
                <a:lnTo>
                  <a:pt x="6167083" y="1127316"/>
                </a:lnTo>
                <a:lnTo>
                  <a:pt x="0" y="1127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6434" y="5575967"/>
            <a:ext cx="5999553" cy="2022041"/>
          </a:xfrm>
          <a:custGeom>
            <a:avLst/>
            <a:gdLst/>
            <a:ahLst/>
            <a:cxnLst/>
            <a:rect r="r" b="b" t="t" l="l"/>
            <a:pathLst>
              <a:path h="2022041" w="5999553">
                <a:moveTo>
                  <a:pt x="0" y="0"/>
                </a:moveTo>
                <a:lnTo>
                  <a:pt x="5999553" y="0"/>
                </a:lnTo>
                <a:lnTo>
                  <a:pt x="5999553" y="2022041"/>
                </a:lnTo>
                <a:lnTo>
                  <a:pt x="0" y="2022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31732" y="3814682"/>
            <a:ext cx="7228938" cy="924717"/>
          </a:xfrm>
          <a:custGeom>
            <a:avLst/>
            <a:gdLst/>
            <a:ahLst/>
            <a:cxnLst/>
            <a:rect r="r" b="b" t="t" l="l"/>
            <a:pathLst>
              <a:path h="924717" w="7228938">
                <a:moveTo>
                  <a:pt x="0" y="0"/>
                </a:moveTo>
                <a:lnTo>
                  <a:pt x="7228939" y="0"/>
                </a:lnTo>
                <a:lnTo>
                  <a:pt x="7228939" y="924717"/>
                </a:lnTo>
                <a:lnTo>
                  <a:pt x="0" y="924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58541" y="5143500"/>
            <a:ext cx="3697573" cy="3287870"/>
          </a:xfrm>
          <a:custGeom>
            <a:avLst/>
            <a:gdLst/>
            <a:ahLst/>
            <a:cxnLst/>
            <a:rect r="r" b="b" t="t" l="l"/>
            <a:pathLst>
              <a:path h="3287870" w="3697573">
                <a:moveTo>
                  <a:pt x="0" y="0"/>
                </a:moveTo>
                <a:lnTo>
                  <a:pt x="3697573" y="0"/>
                </a:lnTo>
                <a:lnTo>
                  <a:pt x="3697573" y="3287870"/>
                </a:lnTo>
                <a:lnTo>
                  <a:pt x="0" y="3287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856075" y="10001172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12 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/ 15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8904" y="478326"/>
            <a:ext cx="6775089" cy="505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spc="599">
                <a:solidFill>
                  <a:srgbClr val="000000"/>
                </a:solidFill>
                <a:latin typeface="Poppins Bold Bold"/>
              </a:rPr>
              <a:t>FINAL IMPLEMENTATION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77650" y="4325644"/>
            <a:ext cx="2338147" cy="42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2"/>
              </a:lnSpc>
            </a:pPr>
            <a:r>
              <a:rPr lang="en-US" sz="2508" spc="-37">
                <a:solidFill>
                  <a:srgbClr val="000000"/>
                </a:solidFill>
                <a:latin typeface="Cormorant Garamond Bold"/>
              </a:rPr>
              <a:t>Before Filtering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61414" y="7748058"/>
            <a:ext cx="2136390" cy="43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2"/>
              </a:lnSpc>
            </a:pPr>
            <a:r>
              <a:rPr lang="en-US" sz="2608" spc="-39">
                <a:solidFill>
                  <a:srgbClr val="000000"/>
                </a:solidFill>
                <a:latin typeface="Cormorant Garamond Bold"/>
              </a:rPr>
              <a:t>After Filtering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79584" y="2594073"/>
            <a:ext cx="7798638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32">
                <a:solidFill>
                  <a:srgbClr val="000000"/>
                </a:solidFill>
                <a:latin typeface="Cormorant Garamond Bold"/>
              </a:rPr>
              <a:t>Feature Engineering</a:t>
            </a:r>
          </a:p>
          <a:p>
            <a:pPr>
              <a:lnSpc>
                <a:spcPts val="3079"/>
              </a:lnSpc>
            </a:pPr>
            <a:r>
              <a:rPr lang="en-US" sz="2199" spc="-32">
                <a:solidFill>
                  <a:srgbClr val="000000"/>
                </a:solidFill>
                <a:latin typeface="Cormorant Garamond Medium"/>
              </a:rPr>
              <a:t>The procedure for accelerometer raw data processing consists of different steps, these steps are shown in the figure below 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81477" y="8602886"/>
            <a:ext cx="4037074" cy="43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2"/>
              </a:lnSpc>
            </a:pPr>
            <a:r>
              <a:rPr lang="en-US" sz="2608" spc="-39">
                <a:solidFill>
                  <a:srgbClr val="000000"/>
                </a:solidFill>
                <a:latin typeface="Cormorant Garamond Bold"/>
              </a:rPr>
              <a:t>Feature importance ranking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308836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674605" y="1355105"/>
            <a:ext cx="7379353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1" id="11"/>
          <p:cNvSpPr/>
          <p:nvPr/>
        </p:nvSpPr>
        <p:spPr>
          <a:xfrm rot="0">
            <a:off x="9982864" y="1364630"/>
            <a:ext cx="7379353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2" id="12"/>
          <p:cNvSpPr/>
          <p:nvPr/>
        </p:nvSpPr>
        <p:spPr>
          <a:xfrm rot="0">
            <a:off x="9144000" y="1364630"/>
            <a:ext cx="9535" cy="806546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3" id="13"/>
          <p:cNvSpPr/>
          <p:nvPr/>
        </p:nvSpPr>
        <p:spPr>
          <a:xfrm flipH="false" flipV="false" rot="0">
            <a:off x="1572030" y="2330780"/>
            <a:ext cx="6030106" cy="3232807"/>
          </a:xfrm>
          <a:custGeom>
            <a:avLst/>
            <a:gdLst/>
            <a:ahLst/>
            <a:cxnLst/>
            <a:rect r="r" b="b" t="t" l="l"/>
            <a:pathLst>
              <a:path h="3232807" w="6030106">
                <a:moveTo>
                  <a:pt x="0" y="0"/>
                </a:moveTo>
                <a:lnTo>
                  <a:pt x="6030107" y="0"/>
                </a:lnTo>
                <a:lnTo>
                  <a:pt x="6030107" y="3232807"/>
                </a:lnTo>
                <a:lnTo>
                  <a:pt x="0" y="3232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5710" y="6525612"/>
            <a:ext cx="6056427" cy="2678219"/>
          </a:xfrm>
          <a:custGeom>
            <a:avLst/>
            <a:gdLst/>
            <a:ahLst/>
            <a:cxnLst/>
            <a:rect r="r" b="b" t="t" l="l"/>
            <a:pathLst>
              <a:path h="2678219" w="6056427">
                <a:moveTo>
                  <a:pt x="0" y="0"/>
                </a:moveTo>
                <a:lnTo>
                  <a:pt x="6056427" y="0"/>
                </a:lnTo>
                <a:lnTo>
                  <a:pt x="6056427" y="2678219"/>
                </a:lnTo>
                <a:lnTo>
                  <a:pt x="0" y="2678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95759" y="2236956"/>
            <a:ext cx="5763179" cy="3331227"/>
          </a:xfrm>
          <a:custGeom>
            <a:avLst/>
            <a:gdLst/>
            <a:ahLst/>
            <a:cxnLst/>
            <a:rect r="r" b="b" t="t" l="l"/>
            <a:pathLst>
              <a:path h="3331227" w="5763179">
                <a:moveTo>
                  <a:pt x="0" y="0"/>
                </a:moveTo>
                <a:lnTo>
                  <a:pt x="5763180" y="0"/>
                </a:lnTo>
                <a:lnTo>
                  <a:pt x="5763180" y="3331227"/>
                </a:lnTo>
                <a:lnTo>
                  <a:pt x="0" y="3331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96585" y="6430984"/>
            <a:ext cx="6444478" cy="3052648"/>
          </a:xfrm>
          <a:custGeom>
            <a:avLst/>
            <a:gdLst/>
            <a:ahLst/>
            <a:cxnLst/>
            <a:rect r="r" b="b" t="t" l="l"/>
            <a:pathLst>
              <a:path h="3052648" w="6444478">
                <a:moveTo>
                  <a:pt x="0" y="0"/>
                </a:moveTo>
                <a:lnTo>
                  <a:pt x="6444478" y="0"/>
                </a:lnTo>
                <a:lnTo>
                  <a:pt x="6444478" y="3052648"/>
                </a:lnTo>
                <a:lnTo>
                  <a:pt x="0" y="305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856075" y="10001172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13 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/ 15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5348" y="478326"/>
            <a:ext cx="8737516" cy="50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spc="599">
                <a:solidFill>
                  <a:srgbClr val="000000"/>
                </a:solidFill>
                <a:latin typeface="Poppins Bold Bold"/>
              </a:rPr>
              <a:t>RESULTS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7765" y="1440862"/>
            <a:ext cx="7798638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-43">
                <a:solidFill>
                  <a:srgbClr val="000000"/>
                </a:solidFill>
                <a:latin typeface="Cormorant Garamond Bold"/>
              </a:rPr>
              <a:t>Neural Network Architecture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00416" y="1440862"/>
            <a:ext cx="7798638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41">
                <a:solidFill>
                  <a:srgbClr val="000000"/>
                </a:solidFill>
                <a:latin typeface="Cormorant Garamond Bold"/>
              </a:rPr>
              <a:t>Model evaluation on Validation Set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000416" y="5730343"/>
            <a:ext cx="7798638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41">
                <a:solidFill>
                  <a:srgbClr val="000000"/>
                </a:solidFill>
                <a:latin typeface="Cormorant Garamond Medium Bold"/>
              </a:rPr>
              <a:t>Model evaluation on Testing 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767104"/>
            <a:ext cx="7798638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-43">
                <a:solidFill>
                  <a:srgbClr val="000000"/>
                </a:solidFill>
                <a:latin typeface="Cormorant Garamond Bold"/>
              </a:rPr>
              <a:t>Learning Hyperparameters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70680" y="3086100"/>
            <a:ext cx="5888801" cy="4114800"/>
          </a:xfrm>
          <a:custGeom>
            <a:avLst/>
            <a:gdLst/>
            <a:ahLst/>
            <a:cxnLst/>
            <a:rect r="r" b="b" t="t" l="l"/>
            <a:pathLst>
              <a:path h="4114800" w="5888801">
                <a:moveTo>
                  <a:pt x="0" y="0"/>
                </a:moveTo>
                <a:lnTo>
                  <a:pt x="5888801" y="0"/>
                </a:lnTo>
                <a:lnTo>
                  <a:pt x="5888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59481" y="9673440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14 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/ 15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74010" y="2355686"/>
            <a:ext cx="8486229" cy="4176146"/>
            <a:chOff x="0" y="0"/>
            <a:chExt cx="11314972" cy="556819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11314972" cy="858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59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84081"/>
              <a:ext cx="9316645" cy="4584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-41">
                  <a:solidFill>
                    <a:srgbClr val="000000"/>
                  </a:solidFill>
                  <a:latin typeface="Cormorant Garamond Medium"/>
                </a:rPr>
                <a:t>Our tests validated the accuracy and reliability of our system. Although our Machine Learning model reached 80% accuracy due to a small dataset, our solution is ready for real-world implementation, enhancing estrus detection and cow health monitoring for improved productivity.</a:t>
              </a:r>
            </a:p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2708375"/>
            <a:ext cx="1714659" cy="15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3"/>
              </a:lnSpc>
              <a:spcBef>
                <a:spcPct val="0"/>
              </a:spcBef>
            </a:pPr>
            <a:r>
              <a:rPr lang="en-US" sz="9066" spc="7253">
                <a:solidFill>
                  <a:srgbClr val="CE6B11"/>
                </a:solidFill>
                <a:latin typeface="Poppins Bold Bold"/>
              </a:rPr>
              <a:t>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5763" y="4291862"/>
            <a:ext cx="1714659" cy="15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3"/>
              </a:lnSpc>
              <a:spcBef>
                <a:spcPct val="0"/>
              </a:spcBef>
            </a:pPr>
            <a:r>
              <a:rPr lang="en-US" sz="9066" spc="7253">
                <a:solidFill>
                  <a:srgbClr val="CE6B11"/>
                </a:solidFill>
                <a:latin typeface="Poppins Bold Bold"/>
              </a:rPr>
              <a:t>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00421" y="2708375"/>
            <a:ext cx="1714659" cy="15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3"/>
              </a:lnSpc>
              <a:spcBef>
                <a:spcPct val="0"/>
              </a:spcBef>
            </a:pPr>
            <a:r>
              <a:rPr lang="en-US" sz="9066" spc="7253">
                <a:solidFill>
                  <a:srgbClr val="CE6B11"/>
                </a:solidFill>
                <a:latin typeface="Poppins Bold Bold"/>
              </a:rPr>
              <a:t>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16156" y="5659549"/>
            <a:ext cx="1714659" cy="15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3"/>
              </a:lnSpc>
              <a:spcBef>
                <a:spcPct val="0"/>
              </a:spcBef>
            </a:pPr>
            <a:r>
              <a:rPr lang="en-US" sz="9066" spc="7253">
                <a:solidFill>
                  <a:srgbClr val="CE6B11"/>
                </a:solidFill>
                <a:latin typeface="Poppins Bold Bold"/>
              </a:rPr>
              <a:t>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15080" y="2708375"/>
            <a:ext cx="1714659" cy="15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3"/>
              </a:lnSpc>
              <a:spcBef>
                <a:spcPct val="0"/>
              </a:spcBef>
            </a:pPr>
            <a:r>
              <a:rPr lang="en-US" sz="9066" spc="7253">
                <a:solidFill>
                  <a:srgbClr val="CE6B11"/>
                </a:solidFill>
                <a:latin typeface="Poppins Bold Bold"/>
              </a:rPr>
              <a:t>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29739" y="3398088"/>
            <a:ext cx="1714659" cy="15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3"/>
              </a:lnSpc>
              <a:spcBef>
                <a:spcPct val="0"/>
              </a:spcBef>
            </a:pPr>
            <a:r>
              <a:rPr lang="en-US" sz="9066" spc="7253">
                <a:solidFill>
                  <a:srgbClr val="CE6B11"/>
                </a:solidFill>
                <a:latin typeface="Poppins Bold Bold"/>
              </a:rPr>
              <a:t>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02152" y="5659549"/>
            <a:ext cx="1714659" cy="15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3"/>
              </a:lnSpc>
              <a:spcBef>
                <a:spcPct val="0"/>
              </a:spcBef>
            </a:pPr>
            <a:r>
              <a:rPr lang="en-US" sz="9066" spc="7253">
                <a:solidFill>
                  <a:srgbClr val="CE6B11"/>
                </a:solidFill>
                <a:latin typeface="Poppins Bold Bold"/>
              </a:rPr>
              <a:t>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975665" y="1336410"/>
            <a:ext cx="5710635" cy="7614180"/>
          </a:xfrm>
          <a:custGeom>
            <a:avLst/>
            <a:gdLst/>
            <a:ahLst/>
            <a:cxnLst/>
            <a:rect r="r" b="b" t="t" l="l"/>
            <a:pathLst>
              <a:path h="7614180" w="5710635">
                <a:moveTo>
                  <a:pt x="0" y="0"/>
                </a:moveTo>
                <a:lnTo>
                  <a:pt x="5710635" y="0"/>
                </a:lnTo>
                <a:lnTo>
                  <a:pt x="5710635" y="7614180"/>
                </a:lnTo>
                <a:lnTo>
                  <a:pt x="0" y="7614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59481" y="9673440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15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 / 15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20687" y="4141100"/>
            <a:ext cx="5438794" cy="131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 spc="759">
                <a:solidFill>
                  <a:srgbClr val="000000"/>
                </a:solidFill>
                <a:latin typeface="Poppins Bold Bold"/>
              </a:rPr>
              <a:t>THANK YOU FOR</a:t>
            </a:r>
          </a:p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799" spc="759">
                <a:solidFill>
                  <a:srgbClr val="000000"/>
                </a:solidFill>
                <a:latin typeface="Poppins Bold Bold"/>
              </a:rPr>
              <a:t>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68445" y="8897279"/>
            <a:ext cx="2715720" cy="478076"/>
            <a:chOff x="0" y="0"/>
            <a:chExt cx="6214622" cy="1106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15892" cy="1107440"/>
            </a:xfrm>
            <a:custGeom>
              <a:avLst/>
              <a:gdLst/>
              <a:ahLst/>
              <a:cxnLst/>
              <a:rect r="r" b="b" t="t" l="l"/>
              <a:pathLst>
                <a:path h="1107440" w="6215892">
                  <a:moveTo>
                    <a:pt x="5662172" y="45720"/>
                  </a:moveTo>
                  <a:cubicBezTo>
                    <a:pt x="5941572" y="45720"/>
                    <a:pt x="6168902" y="273050"/>
                    <a:pt x="6168902" y="552450"/>
                  </a:cubicBezTo>
                  <a:cubicBezTo>
                    <a:pt x="6168902" y="831850"/>
                    <a:pt x="5941572" y="1059180"/>
                    <a:pt x="5662172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662172" y="45720"/>
                  </a:lnTo>
                  <a:moveTo>
                    <a:pt x="566217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662172" y="1107440"/>
                  </a:lnTo>
                  <a:cubicBezTo>
                    <a:pt x="5968242" y="1107440"/>
                    <a:pt x="6215892" y="859790"/>
                    <a:pt x="6215892" y="553720"/>
                  </a:cubicBezTo>
                  <a:cubicBezTo>
                    <a:pt x="6214622" y="247650"/>
                    <a:pt x="5966972" y="0"/>
                    <a:pt x="566217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770040" y="8897279"/>
            <a:ext cx="2715720" cy="478076"/>
            <a:chOff x="0" y="0"/>
            <a:chExt cx="6214622" cy="1106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15892" cy="1107440"/>
            </a:xfrm>
            <a:custGeom>
              <a:avLst/>
              <a:gdLst/>
              <a:ahLst/>
              <a:cxnLst/>
              <a:rect r="r" b="b" t="t" l="l"/>
              <a:pathLst>
                <a:path h="1107440" w="6215892">
                  <a:moveTo>
                    <a:pt x="5662172" y="45720"/>
                  </a:moveTo>
                  <a:cubicBezTo>
                    <a:pt x="5941572" y="45720"/>
                    <a:pt x="6168902" y="273050"/>
                    <a:pt x="6168902" y="552450"/>
                  </a:cubicBezTo>
                  <a:cubicBezTo>
                    <a:pt x="6168902" y="831850"/>
                    <a:pt x="5941572" y="1059180"/>
                    <a:pt x="5662172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662172" y="45720"/>
                  </a:lnTo>
                  <a:moveTo>
                    <a:pt x="566217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662172" y="1107440"/>
                  </a:lnTo>
                  <a:cubicBezTo>
                    <a:pt x="5968242" y="1107440"/>
                    <a:pt x="6215892" y="859790"/>
                    <a:pt x="6215892" y="553720"/>
                  </a:cubicBezTo>
                  <a:cubicBezTo>
                    <a:pt x="6214622" y="247650"/>
                    <a:pt x="5966972" y="0"/>
                    <a:pt x="566217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682270" y="8919397"/>
            <a:ext cx="2715720" cy="478076"/>
            <a:chOff x="0" y="0"/>
            <a:chExt cx="6214622" cy="1106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15892" cy="1107440"/>
            </a:xfrm>
            <a:custGeom>
              <a:avLst/>
              <a:gdLst/>
              <a:ahLst/>
              <a:cxnLst/>
              <a:rect r="r" b="b" t="t" l="l"/>
              <a:pathLst>
                <a:path h="1107440" w="6215892">
                  <a:moveTo>
                    <a:pt x="5662172" y="45720"/>
                  </a:moveTo>
                  <a:cubicBezTo>
                    <a:pt x="5941572" y="45720"/>
                    <a:pt x="6168902" y="273050"/>
                    <a:pt x="6168902" y="552450"/>
                  </a:cubicBezTo>
                  <a:cubicBezTo>
                    <a:pt x="6168902" y="831850"/>
                    <a:pt x="5941572" y="1059180"/>
                    <a:pt x="5662172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662172" y="45720"/>
                  </a:lnTo>
                  <a:moveTo>
                    <a:pt x="566217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662172" y="1107440"/>
                  </a:lnTo>
                  <a:cubicBezTo>
                    <a:pt x="5968242" y="1107440"/>
                    <a:pt x="6215892" y="859790"/>
                    <a:pt x="6215892" y="553720"/>
                  </a:cubicBezTo>
                  <a:cubicBezTo>
                    <a:pt x="6214622" y="247650"/>
                    <a:pt x="5966972" y="0"/>
                    <a:pt x="566217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598140" y="8897279"/>
            <a:ext cx="2715720" cy="478076"/>
            <a:chOff x="0" y="0"/>
            <a:chExt cx="6214622" cy="11061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15892" cy="1107440"/>
            </a:xfrm>
            <a:custGeom>
              <a:avLst/>
              <a:gdLst/>
              <a:ahLst/>
              <a:cxnLst/>
              <a:rect r="r" b="b" t="t" l="l"/>
              <a:pathLst>
                <a:path h="1107440" w="6215892">
                  <a:moveTo>
                    <a:pt x="5662172" y="45720"/>
                  </a:moveTo>
                  <a:cubicBezTo>
                    <a:pt x="5941572" y="45720"/>
                    <a:pt x="6168902" y="273050"/>
                    <a:pt x="6168902" y="552450"/>
                  </a:cubicBezTo>
                  <a:cubicBezTo>
                    <a:pt x="6168902" y="831850"/>
                    <a:pt x="5941572" y="1059180"/>
                    <a:pt x="5662172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662172" y="45720"/>
                  </a:lnTo>
                  <a:moveTo>
                    <a:pt x="566217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662172" y="1107440"/>
                  </a:lnTo>
                  <a:cubicBezTo>
                    <a:pt x="5968242" y="1107440"/>
                    <a:pt x="6215892" y="859790"/>
                    <a:pt x="6215892" y="553720"/>
                  </a:cubicBezTo>
                  <a:cubicBezTo>
                    <a:pt x="6214622" y="247650"/>
                    <a:pt x="5966972" y="0"/>
                    <a:pt x="566217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496247" y="5800725"/>
            <a:ext cx="2919506" cy="2919506"/>
          </a:xfrm>
          <a:custGeom>
            <a:avLst/>
            <a:gdLst/>
            <a:ahLst/>
            <a:cxnLst/>
            <a:rect r="r" b="b" t="t" l="l"/>
            <a:pathLst>
              <a:path h="2919506" w="2919506">
                <a:moveTo>
                  <a:pt x="0" y="0"/>
                </a:moveTo>
                <a:lnTo>
                  <a:pt x="2919506" y="0"/>
                </a:lnTo>
                <a:lnTo>
                  <a:pt x="2919506" y="2919506"/>
                </a:lnTo>
                <a:lnTo>
                  <a:pt x="0" y="291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40011" y="6014593"/>
            <a:ext cx="2577301" cy="2577301"/>
          </a:xfrm>
          <a:custGeom>
            <a:avLst/>
            <a:gdLst/>
            <a:ahLst/>
            <a:cxnLst/>
            <a:rect r="r" b="b" t="t" l="l"/>
            <a:pathLst>
              <a:path h="2577301" w="2577301">
                <a:moveTo>
                  <a:pt x="0" y="0"/>
                </a:moveTo>
                <a:lnTo>
                  <a:pt x="2577301" y="0"/>
                </a:lnTo>
                <a:lnTo>
                  <a:pt x="2577301" y="2577301"/>
                </a:lnTo>
                <a:lnTo>
                  <a:pt x="0" y="2577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698040" y="5935780"/>
            <a:ext cx="2734926" cy="2734926"/>
          </a:xfrm>
          <a:custGeom>
            <a:avLst/>
            <a:gdLst/>
            <a:ahLst/>
            <a:cxnLst/>
            <a:rect r="r" b="b" t="t" l="l"/>
            <a:pathLst>
              <a:path h="2734926" w="2734926">
                <a:moveTo>
                  <a:pt x="0" y="0"/>
                </a:moveTo>
                <a:lnTo>
                  <a:pt x="2734925" y="0"/>
                </a:lnTo>
                <a:lnTo>
                  <a:pt x="2734925" y="2734926"/>
                </a:lnTo>
                <a:lnTo>
                  <a:pt x="0" y="2734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70040" y="2045049"/>
            <a:ext cx="2496816" cy="2496816"/>
          </a:xfrm>
          <a:custGeom>
            <a:avLst/>
            <a:gdLst/>
            <a:ahLst/>
            <a:cxnLst/>
            <a:rect r="r" b="b" t="t" l="l"/>
            <a:pathLst>
              <a:path h="2496816" w="2496816">
                <a:moveTo>
                  <a:pt x="0" y="0"/>
                </a:moveTo>
                <a:lnTo>
                  <a:pt x="2496816" y="0"/>
                </a:lnTo>
                <a:lnTo>
                  <a:pt x="2496816" y="2496815"/>
                </a:lnTo>
                <a:lnTo>
                  <a:pt x="0" y="2496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5707643" y="4665424"/>
            <a:ext cx="2715720" cy="478076"/>
            <a:chOff x="0" y="0"/>
            <a:chExt cx="6214622" cy="11061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215892" cy="1107440"/>
            </a:xfrm>
            <a:custGeom>
              <a:avLst/>
              <a:gdLst/>
              <a:ahLst/>
              <a:cxnLst/>
              <a:rect r="r" b="b" t="t" l="l"/>
              <a:pathLst>
                <a:path h="1107440" w="6215892">
                  <a:moveTo>
                    <a:pt x="5662172" y="45720"/>
                  </a:moveTo>
                  <a:cubicBezTo>
                    <a:pt x="5941572" y="45720"/>
                    <a:pt x="6168902" y="273050"/>
                    <a:pt x="6168902" y="552450"/>
                  </a:cubicBezTo>
                  <a:cubicBezTo>
                    <a:pt x="6168902" y="831850"/>
                    <a:pt x="5941572" y="1059180"/>
                    <a:pt x="5662172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662172" y="45720"/>
                  </a:lnTo>
                  <a:moveTo>
                    <a:pt x="566217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662172" y="1107440"/>
                  </a:lnTo>
                  <a:cubicBezTo>
                    <a:pt x="5968242" y="1107440"/>
                    <a:pt x="6215892" y="859790"/>
                    <a:pt x="6215892" y="553720"/>
                  </a:cubicBezTo>
                  <a:cubicBezTo>
                    <a:pt x="6214622" y="247650"/>
                    <a:pt x="5966972" y="0"/>
                    <a:pt x="566217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717179" y="1861690"/>
            <a:ext cx="2680811" cy="2680811"/>
          </a:xfrm>
          <a:custGeom>
            <a:avLst/>
            <a:gdLst/>
            <a:ahLst/>
            <a:cxnLst/>
            <a:rect r="r" b="b" t="t" l="l"/>
            <a:pathLst>
              <a:path h="2680811" w="2680811">
                <a:moveTo>
                  <a:pt x="0" y="0"/>
                </a:moveTo>
                <a:lnTo>
                  <a:pt x="2680811" y="0"/>
                </a:lnTo>
                <a:lnTo>
                  <a:pt x="2680811" y="2680810"/>
                </a:lnTo>
                <a:lnTo>
                  <a:pt x="0" y="2680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717179" y="4615924"/>
            <a:ext cx="2715720" cy="478076"/>
            <a:chOff x="0" y="0"/>
            <a:chExt cx="6214622" cy="11061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15892" cy="1107440"/>
            </a:xfrm>
            <a:custGeom>
              <a:avLst/>
              <a:gdLst/>
              <a:ahLst/>
              <a:cxnLst/>
              <a:rect r="r" b="b" t="t" l="l"/>
              <a:pathLst>
                <a:path h="1107440" w="6215892">
                  <a:moveTo>
                    <a:pt x="5662172" y="45720"/>
                  </a:moveTo>
                  <a:cubicBezTo>
                    <a:pt x="5941572" y="45720"/>
                    <a:pt x="6168902" y="273050"/>
                    <a:pt x="6168902" y="552450"/>
                  </a:cubicBezTo>
                  <a:cubicBezTo>
                    <a:pt x="6168902" y="831850"/>
                    <a:pt x="5941572" y="1059180"/>
                    <a:pt x="5662172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662172" y="45720"/>
                  </a:lnTo>
                  <a:moveTo>
                    <a:pt x="566217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662172" y="1107440"/>
                  </a:lnTo>
                  <a:cubicBezTo>
                    <a:pt x="5968242" y="1107440"/>
                    <a:pt x="6215892" y="859790"/>
                    <a:pt x="6215892" y="553720"/>
                  </a:cubicBezTo>
                  <a:cubicBezTo>
                    <a:pt x="6214622" y="247650"/>
                    <a:pt x="5966972" y="0"/>
                    <a:pt x="566217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9616968" y="5800725"/>
            <a:ext cx="2919506" cy="2919506"/>
          </a:xfrm>
          <a:custGeom>
            <a:avLst/>
            <a:gdLst/>
            <a:ahLst/>
            <a:cxnLst/>
            <a:rect r="r" b="b" t="t" l="l"/>
            <a:pathLst>
              <a:path h="2919506" w="2919506">
                <a:moveTo>
                  <a:pt x="0" y="0"/>
                </a:moveTo>
                <a:lnTo>
                  <a:pt x="2919506" y="0"/>
                </a:lnTo>
                <a:lnTo>
                  <a:pt x="2919506" y="2919506"/>
                </a:lnTo>
                <a:lnTo>
                  <a:pt x="0" y="2919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859481" y="9673440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1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 / 15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69528" y="565724"/>
            <a:ext cx="12689091" cy="505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599">
                <a:solidFill>
                  <a:srgbClr val="000000"/>
                </a:solidFill>
                <a:latin typeface="Poppins Bold Bold"/>
              </a:rPr>
              <a:t>MEET THE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39523" y="9043829"/>
            <a:ext cx="2373564" cy="21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8"/>
              </a:lnSpc>
              <a:spcBef>
                <a:spcPct val="0"/>
              </a:spcBef>
            </a:pPr>
            <a:r>
              <a:rPr lang="en-US" sz="1437" spc="528">
                <a:solidFill>
                  <a:srgbClr val="000000"/>
                </a:solidFill>
                <a:latin typeface="Bebas Neue Bold"/>
              </a:rPr>
              <a:t>HADJ KHELIL EDRISS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41118" y="9043829"/>
            <a:ext cx="2373564" cy="21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8"/>
              </a:lnSpc>
              <a:spcBef>
                <a:spcPct val="0"/>
              </a:spcBef>
            </a:pPr>
            <a:r>
              <a:rPr lang="en-US" sz="1437" spc="528">
                <a:solidFill>
                  <a:srgbClr val="000000"/>
                </a:solidFill>
                <a:latin typeface="Bebas Neue Bold"/>
              </a:rPr>
              <a:t>OUESLATI NIAM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53348" y="9082229"/>
            <a:ext cx="2373564" cy="21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8"/>
              </a:lnSpc>
              <a:spcBef>
                <a:spcPct val="0"/>
              </a:spcBef>
            </a:pPr>
            <a:r>
              <a:rPr lang="en-US" sz="1437" spc="528">
                <a:solidFill>
                  <a:srgbClr val="000000"/>
                </a:solidFill>
                <a:latin typeface="Bebas Neue Bold"/>
              </a:rPr>
              <a:t>KAROUI MAJD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69590" y="9043829"/>
            <a:ext cx="2373564" cy="21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8"/>
              </a:lnSpc>
              <a:spcBef>
                <a:spcPct val="0"/>
              </a:spcBef>
            </a:pPr>
            <a:r>
              <a:rPr lang="en-US" sz="1437" spc="528">
                <a:solidFill>
                  <a:srgbClr val="000000"/>
                </a:solidFill>
                <a:latin typeface="Bebas Neue Bold"/>
              </a:rPr>
              <a:t>KHECHINE ELYES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878720" y="4811974"/>
            <a:ext cx="2373564" cy="21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8"/>
              </a:lnSpc>
              <a:spcBef>
                <a:spcPct val="0"/>
              </a:spcBef>
            </a:pPr>
            <a:r>
              <a:rPr lang="en-US" sz="1437" spc="528">
                <a:solidFill>
                  <a:srgbClr val="000000"/>
                </a:solidFill>
                <a:latin typeface="Bebas Neue Bold"/>
              </a:rPr>
              <a:t>IMENE HARBAOUI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888257" y="4762474"/>
            <a:ext cx="2373564" cy="21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8"/>
              </a:lnSpc>
              <a:spcBef>
                <a:spcPct val="0"/>
              </a:spcBef>
            </a:pPr>
            <a:r>
              <a:rPr lang="en-US" sz="1437" spc="528">
                <a:solidFill>
                  <a:srgbClr val="000000"/>
                </a:solidFill>
                <a:latin typeface="Bebas Neue Bold"/>
              </a:rPr>
              <a:t>RABAA YOUSSEF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2139370" y="-982333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-5400000">
            <a:off x="12139370" y="716844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" id="4"/>
          <p:cNvSpPr/>
          <p:nvPr/>
        </p:nvSpPr>
        <p:spPr>
          <a:xfrm rot="-5400000">
            <a:off x="12139370" y="-161278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5" id="5"/>
          <p:cNvSpPr/>
          <p:nvPr/>
        </p:nvSpPr>
        <p:spPr>
          <a:xfrm rot="-5400000">
            <a:off x="12138418" y="1707393"/>
            <a:ext cx="11430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6" id="6"/>
          <p:cNvSpPr/>
          <p:nvPr/>
        </p:nvSpPr>
        <p:spPr>
          <a:xfrm rot="-5400000">
            <a:off x="12139370" y="2622746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7" id="7"/>
          <p:cNvSpPr/>
          <p:nvPr/>
        </p:nvSpPr>
        <p:spPr>
          <a:xfrm rot="-5400000">
            <a:off x="12139370" y="3535453"/>
            <a:ext cx="9525" cy="600026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915080" y="3292612"/>
            <a:ext cx="6093058" cy="4051884"/>
          </a:xfrm>
          <a:custGeom>
            <a:avLst/>
            <a:gdLst/>
            <a:ahLst/>
            <a:cxnLst/>
            <a:rect r="r" b="b" t="t" l="l"/>
            <a:pathLst>
              <a:path h="4051884" w="6093058">
                <a:moveTo>
                  <a:pt x="0" y="0"/>
                </a:moveTo>
                <a:lnTo>
                  <a:pt x="6093058" y="0"/>
                </a:lnTo>
                <a:lnTo>
                  <a:pt x="6093058" y="4051884"/>
                </a:lnTo>
                <a:lnTo>
                  <a:pt x="0" y="405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45201" y="2212626"/>
            <a:ext cx="1714659" cy="203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12"/>
              </a:lnSpc>
              <a:spcBef>
                <a:spcPct val="0"/>
              </a:spcBef>
            </a:pPr>
            <a:r>
              <a:rPr lang="en-US" sz="11866" spc="9492">
                <a:solidFill>
                  <a:srgbClr val="CE6B11"/>
                </a:solidFill>
                <a:latin typeface="Poppins Bold Bold"/>
              </a:rPr>
              <a:t>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61609" y="1682099"/>
            <a:ext cx="1714659" cy="203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12"/>
              </a:lnSpc>
              <a:spcBef>
                <a:spcPct val="0"/>
              </a:spcBef>
            </a:pPr>
            <a:r>
              <a:rPr lang="en-US" sz="11866" spc="9492">
                <a:solidFill>
                  <a:srgbClr val="CE6B11"/>
                </a:solidFill>
                <a:latin typeface="Poppins Bold Bold"/>
              </a:rPr>
              <a:t>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5475" y="4014142"/>
            <a:ext cx="1714659" cy="203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12"/>
              </a:lnSpc>
              <a:spcBef>
                <a:spcPct val="0"/>
              </a:spcBef>
            </a:pPr>
            <a:r>
              <a:rPr lang="en-US" sz="11866" spc="9492">
                <a:solidFill>
                  <a:srgbClr val="CE6B11"/>
                </a:solidFill>
                <a:latin typeface="Poppins Bold Bold"/>
              </a:rPr>
              <a:t>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03856" y="5483751"/>
            <a:ext cx="1714659" cy="203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12"/>
              </a:lnSpc>
              <a:spcBef>
                <a:spcPct val="0"/>
              </a:spcBef>
            </a:pPr>
            <a:r>
              <a:rPr lang="en-US" sz="11866" spc="9492">
                <a:solidFill>
                  <a:srgbClr val="CE6B11"/>
                </a:solidFill>
                <a:latin typeface="Poppins Bold Bold"/>
              </a:rPr>
              <a:t>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79019" y="4189196"/>
            <a:ext cx="1714659" cy="203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12"/>
              </a:lnSpc>
              <a:spcBef>
                <a:spcPct val="0"/>
              </a:spcBef>
            </a:pPr>
            <a:r>
              <a:rPr lang="en-US" sz="11866" spc="9492">
                <a:solidFill>
                  <a:srgbClr val="CE6B11"/>
                </a:solidFill>
                <a:latin typeface="Poppins Bold Bold"/>
              </a:rPr>
              <a:t>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81143" y="9821498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2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 / 15</a:t>
            </a:r>
          </a:p>
        </p:txBody>
      </p:sp>
      <p:sp>
        <p:nvSpPr>
          <p:cNvPr name="TextBox 23" id="23"/>
          <p:cNvSpPr txBox="true"/>
          <p:nvPr/>
        </p:nvSpPr>
        <p:spPr>
          <a:xfrm rot="-5400000">
            <a:off x="-3291162" y="5062384"/>
            <a:ext cx="7557426" cy="16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"/>
              </a:lnSpc>
            </a:pPr>
            <a:r>
              <a:rPr lang="en-US" sz="1200" spc="441">
                <a:solidFill>
                  <a:srgbClr val="000000"/>
                </a:solidFill>
                <a:latin typeface="Bebas Neue Bold"/>
              </a:rPr>
              <a:t>WELCOME TO OUR PRESENTATION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144000" y="622874"/>
            <a:ext cx="7506484" cy="1378586"/>
            <a:chOff x="0" y="0"/>
            <a:chExt cx="10008645" cy="183811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57150"/>
              <a:ext cx="10008645" cy="698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50"/>
                </a:lnSpc>
                <a:spcBef>
                  <a:spcPct val="0"/>
                </a:spcBef>
              </a:pPr>
              <a:r>
                <a:rPr lang="en-US" sz="3179" spc="635">
                  <a:solidFill>
                    <a:srgbClr val="000000"/>
                  </a:solidFill>
                  <a:latin typeface="Poppins Bold Bold"/>
                </a:rPr>
                <a:t>TABLE OF CONTENTS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930911"/>
              <a:ext cx="10008645" cy="907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</a:p>
            <a:p>
              <a:pPr>
                <a:lnSpc>
                  <a:spcPts val="28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144000" y="1466486"/>
            <a:ext cx="4641285" cy="774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Project Context</a:t>
            </a:r>
          </a:p>
          <a:p>
            <a:pPr>
              <a:lnSpc>
                <a:spcPts val="3619"/>
              </a:lnSpc>
            </a:pPr>
          </a:p>
          <a:p>
            <a:pPr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Problem Statement</a:t>
            </a:r>
          </a:p>
          <a:p>
            <a:pPr>
              <a:lnSpc>
                <a:spcPts val="3619"/>
              </a:lnSpc>
            </a:pPr>
          </a:p>
          <a:p>
            <a:pPr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Our Solution Overview</a:t>
            </a:r>
          </a:p>
          <a:p>
            <a:pPr>
              <a:lnSpc>
                <a:spcPts val="3619"/>
              </a:lnSpc>
            </a:pPr>
          </a:p>
          <a:p>
            <a:pPr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Hardware and Software Choices</a:t>
            </a:r>
          </a:p>
          <a:p>
            <a:pPr>
              <a:lnSpc>
                <a:spcPts val="3619"/>
              </a:lnSpc>
            </a:pPr>
          </a:p>
          <a:p>
            <a:pPr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Solution Use Case (Flow Diagram)</a:t>
            </a:r>
          </a:p>
          <a:p>
            <a:pPr>
              <a:lnSpc>
                <a:spcPts val="3619"/>
              </a:lnSpc>
            </a:pPr>
          </a:p>
          <a:p>
            <a:pPr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Test and Validation</a:t>
            </a:r>
          </a:p>
          <a:p>
            <a:pPr>
              <a:lnSpc>
                <a:spcPts val="3619"/>
              </a:lnSpc>
            </a:pPr>
          </a:p>
          <a:p>
            <a:pPr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Final Implementation</a:t>
            </a:r>
          </a:p>
          <a:p>
            <a:pPr>
              <a:lnSpc>
                <a:spcPts val="3619"/>
              </a:lnSpc>
            </a:pPr>
          </a:p>
          <a:p>
            <a:pPr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Results</a:t>
            </a:r>
          </a:p>
          <a:p>
            <a:pPr>
              <a:lnSpc>
                <a:spcPts val="3619"/>
              </a:lnSpc>
            </a:pPr>
          </a:p>
          <a:p>
            <a:pPr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Conclusion</a:t>
            </a:r>
          </a:p>
        </p:txBody>
      </p:sp>
      <p:sp>
        <p:nvSpPr>
          <p:cNvPr name="TextBox 28" id="28"/>
          <p:cNvSpPr txBox="true"/>
          <p:nvPr/>
        </p:nvSpPr>
        <p:spPr>
          <a:xfrm rot="-5400000">
            <a:off x="14093430" y="5053672"/>
            <a:ext cx="7557426" cy="16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"/>
              </a:lnSpc>
            </a:pPr>
            <a:r>
              <a:rPr lang="en-US" sz="1200" spc="441">
                <a:solidFill>
                  <a:srgbClr val="000000"/>
                </a:solidFill>
                <a:latin typeface="Bebas Neue Bold"/>
              </a:rPr>
              <a:t>WELCOME TO OUR PRESENTATION</a:t>
            </a:r>
          </a:p>
        </p:txBody>
      </p:sp>
      <p:sp>
        <p:nvSpPr>
          <p:cNvPr name="AutoShape 29" id="29"/>
          <p:cNvSpPr/>
          <p:nvPr/>
        </p:nvSpPr>
        <p:spPr>
          <a:xfrm rot="-5400000">
            <a:off x="12148895" y="4392703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0" id="30"/>
          <p:cNvSpPr/>
          <p:nvPr/>
        </p:nvSpPr>
        <p:spPr>
          <a:xfrm rot="-5400000">
            <a:off x="12139370" y="5316628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1" id="31"/>
          <p:cNvSpPr txBox="true"/>
          <p:nvPr/>
        </p:nvSpPr>
        <p:spPr>
          <a:xfrm rot="0">
            <a:off x="14382848" y="1447436"/>
            <a:ext cx="751893" cy="774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03-04</a:t>
            </a:r>
          </a:p>
          <a:p>
            <a:pPr algn="r">
              <a:lnSpc>
                <a:spcPts val="3619"/>
              </a:lnSpc>
            </a:pPr>
          </a:p>
          <a:p>
            <a:pPr algn="r"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05</a:t>
            </a:r>
          </a:p>
          <a:p>
            <a:pPr algn="r">
              <a:lnSpc>
                <a:spcPts val="3619"/>
              </a:lnSpc>
            </a:pPr>
          </a:p>
          <a:p>
            <a:pPr algn="r"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06</a:t>
            </a:r>
          </a:p>
          <a:p>
            <a:pPr algn="r">
              <a:lnSpc>
                <a:spcPts val="3619"/>
              </a:lnSpc>
            </a:pPr>
          </a:p>
          <a:p>
            <a:pPr algn="r"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07-08</a:t>
            </a:r>
          </a:p>
          <a:p>
            <a:pPr algn="r">
              <a:lnSpc>
                <a:spcPts val="3619"/>
              </a:lnSpc>
            </a:pPr>
          </a:p>
          <a:p>
            <a:pPr algn="r"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09</a:t>
            </a:r>
          </a:p>
          <a:p>
            <a:pPr algn="r">
              <a:lnSpc>
                <a:spcPts val="3619"/>
              </a:lnSpc>
            </a:pPr>
          </a:p>
          <a:p>
            <a:pPr algn="r"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10</a:t>
            </a:r>
          </a:p>
          <a:p>
            <a:pPr algn="r">
              <a:lnSpc>
                <a:spcPts val="3619"/>
              </a:lnSpc>
            </a:pPr>
          </a:p>
          <a:p>
            <a:pPr algn="r"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11-12</a:t>
            </a:r>
          </a:p>
          <a:p>
            <a:pPr algn="r">
              <a:lnSpc>
                <a:spcPts val="3619"/>
              </a:lnSpc>
            </a:pPr>
          </a:p>
          <a:p>
            <a:pPr algn="r"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13</a:t>
            </a:r>
          </a:p>
          <a:p>
            <a:pPr algn="r">
              <a:lnSpc>
                <a:spcPts val="3619"/>
              </a:lnSpc>
            </a:pPr>
          </a:p>
          <a:p>
            <a:pPr algn="r">
              <a:lnSpc>
                <a:spcPts val="3619"/>
              </a:lnSpc>
            </a:pPr>
            <a:r>
              <a:rPr lang="en-US" sz="1999" spc="-29">
                <a:solidFill>
                  <a:srgbClr val="000000"/>
                </a:solidFill>
                <a:latin typeface="Cormorant Garamond Medium Bold"/>
              </a:rPr>
              <a:t>14</a:t>
            </a:r>
          </a:p>
        </p:txBody>
      </p:sp>
      <p:sp>
        <p:nvSpPr>
          <p:cNvPr name="AutoShape 32" id="32"/>
          <p:cNvSpPr/>
          <p:nvPr/>
        </p:nvSpPr>
        <p:spPr>
          <a:xfrm rot="-5400000">
            <a:off x="12139370" y="6262930"/>
            <a:ext cx="9525" cy="600026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53512" y="701879"/>
            <a:ext cx="2581407" cy="2140679"/>
          </a:xfrm>
          <a:custGeom>
            <a:avLst/>
            <a:gdLst/>
            <a:ahLst/>
            <a:cxnLst/>
            <a:rect r="r" b="b" t="t" l="l"/>
            <a:pathLst>
              <a:path h="2140679" w="2581407">
                <a:moveTo>
                  <a:pt x="0" y="0"/>
                </a:moveTo>
                <a:lnTo>
                  <a:pt x="2581406" y="0"/>
                </a:lnTo>
                <a:lnTo>
                  <a:pt x="2581406" y="2140678"/>
                </a:lnTo>
                <a:lnTo>
                  <a:pt x="0" y="2140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33577" y="3174141"/>
            <a:ext cx="7140715" cy="4806232"/>
          </a:xfrm>
          <a:custGeom>
            <a:avLst/>
            <a:gdLst/>
            <a:ahLst/>
            <a:cxnLst/>
            <a:rect r="r" b="b" t="t" l="l"/>
            <a:pathLst>
              <a:path h="4806232" w="7140715">
                <a:moveTo>
                  <a:pt x="0" y="0"/>
                </a:moveTo>
                <a:lnTo>
                  <a:pt x="7140715" y="0"/>
                </a:lnTo>
                <a:lnTo>
                  <a:pt x="7140715" y="4806232"/>
                </a:lnTo>
                <a:lnTo>
                  <a:pt x="0" y="4806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14" r="0" b="-5714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970539" y="3164616"/>
            <a:ext cx="8019304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7859481" y="9673440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3 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/ 15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98602" y="1419019"/>
            <a:ext cx="6367167" cy="1423538"/>
            <a:chOff x="0" y="0"/>
            <a:chExt cx="8489556" cy="189805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8489556" cy="751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z="3399" spc="679">
                  <a:solidFill>
                    <a:srgbClr val="000000"/>
                  </a:solidFill>
                  <a:latin typeface="Poppins Bold Bold"/>
                </a:rPr>
                <a:t>PROJECT CONTEXT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90848"/>
              <a:ext cx="8489556" cy="907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spc="346">
                  <a:solidFill>
                    <a:srgbClr val="000000"/>
                  </a:solidFill>
                  <a:latin typeface="Cormorant Garamond Bold Bold"/>
                </a:rPr>
                <a:t>WHAT IS ESTRUS AND ESTRUS DETECTION?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70539" y="3998030"/>
            <a:ext cx="8464380" cy="379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-40">
                <a:solidFill>
                  <a:srgbClr val="000000"/>
                </a:solidFill>
                <a:latin typeface="Cormorant Garamond Medium"/>
              </a:rPr>
              <a:t>Th</a:t>
            </a:r>
            <a:r>
              <a:rPr lang="en-US" sz="2699" spc="-40">
                <a:solidFill>
                  <a:srgbClr val="000000"/>
                </a:solidFill>
                <a:latin typeface="Cormorant Garamond Medium"/>
              </a:rPr>
              <a:t>e Estrus ( commonly known as Heat ) comes with a multitude of behavioural and physiological changes notably: 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</a:p>
          <a:p>
            <a:pPr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-40">
                <a:solidFill>
                  <a:srgbClr val="000000"/>
                </a:solidFill>
                <a:latin typeface="Cormorant Garamond Medium"/>
              </a:rPr>
              <a:t> A sudden increase in body temperature.</a:t>
            </a:r>
          </a:p>
          <a:p>
            <a:pPr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-40">
                <a:solidFill>
                  <a:srgbClr val="000000"/>
                </a:solidFill>
                <a:latin typeface="Cormorant Garamond Medium"/>
              </a:rPr>
              <a:t>Lack of interest for food.</a:t>
            </a:r>
          </a:p>
          <a:p>
            <a:pPr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-40">
                <a:solidFill>
                  <a:srgbClr val="000000"/>
                </a:solidFill>
                <a:latin typeface="Cormorant Garamond Medium"/>
              </a:rPr>
              <a:t>Mounting acceptance.</a:t>
            </a:r>
          </a:p>
          <a:p>
            <a:pPr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-40">
                <a:solidFill>
                  <a:srgbClr val="000000"/>
                </a:solidFill>
                <a:latin typeface="Cormorant Garamond Medium"/>
              </a:rPr>
              <a:t>Stress and restlessness.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AutoShape 18" id="18"/>
          <p:cNvSpPr/>
          <p:nvPr/>
        </p:nvSpPr>
        <p:spPr>
          <a:xfrm rot="0">
            <a:off x="970539" y="8120451"/>
            <a:ext cx="8019304" cy="9525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243742" y="5304931"/>
            <a:ext cx="3370342" cy="3382643"/>
          </a:xfrm>
          <a:custGeom>
            <a:avLst/>
            <a:gdLst/>
            <a:ahLst/>
            <a:cxnLst/>
            <a:rect r="r" b="b" t="t" l="l"/>
            <a:pathLst>
              <a:path h="3382643" w="3370342">
                <a:moveTo>
                  <a:pt x="0" y="0"/>
                </a:moveTo>
                <a:lnTo>
                  <a:pt x="3370343" y="0"/>
                </a:lnTo>
                <a:lnTo>
                  <a:pt x="3370343" y="3382642"/>
                </a:lnTo>
                <a:lnTo>
                  <a:pt x="0" y="3382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88480" y="5304931"/>
            <a:ext cx="3369958" cy="3382643"/>
          </a:xfrm>
          <a:custGeom>
            <a:avLst/>
            <a:gdLst/>
            <a:ahLst/>
            <a:cxnLst/>
            <a:rect r="r" b="b" t="t" l="l"/>
            <a:pathLst>
              <a:path h="3382643" w="3369958">
                <a:moveTo>
                  <a:pt x="0" y="0"/>
                </a:moveTo>
                <a:lnTo>
                  <a:pt x="3369958" y="0"/>
                </a:lnTo>
                <a:lnTo>
                  <a:pt x="3369958" y="3382642"/>
                </a:lnTo>
                <a:lnTo>
                  <a:pt x="0" y="338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59481" y="9673440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4 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/ 15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415632" y="1545184"/>
            <a:ext cx="12689091" cy="1594496"/>
            <a:chOff x="0" y="0"/>
            <a:chExt cx="16918788" cy="212599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16918788" cy="135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spc="599">
                  <a:solidFill>
                    <a:srgbClr val="000000"/>
                  </a:solidFill>
                  <a:latin typeface="Poppins Bold Bold"/>
                </a:rPr>
                <a:t>ESTRUS DETECTION SUCCESS RATE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949474" y="1620490"/>
              <a:ext cx="13010756" cy="50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478785" y="3073005"/>
            <a:ext cx="490025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Traditional Observation-Based Detection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743011" y="3116185"/>
            <a:ext cx="490025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Cow monitoring devices Detection rate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8734320" y="3607858"/>
            <a:ext cx="9525" cy="361081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1323281" y="3441142"/>
            <a:ext cx="6310800" cy="3944250"/>
          </a:xfrm>
          <a:custGeom>
            <a:avLst/>
            <a:gdLst/>
            <a:ahLst/>
            <a:cxnLst/>
            <a:rect r="r" b="b" t="t" l="l"/>
            <a:pathLst>
              <a:path h="3944250" w="6310800">
                <a:moveTo>
                  <a:pt x="0" y="0"/>
                </a:moveTo>
                <a:lnTo>
                  <a:pt x="6310800" y="0"/>
                </a:lnTo>
                <a:lnTo>
                  <a:pt x="6310800" y="3944251"/>
                </a:lnTo>
                <a:lnTo>
                  <a:pt x="0" y="3944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59481" y="9673440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5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 / 15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379758" y="1364787"/>
            <a:ext cx="7573455" cy="1036292"/>
            <a:chOff x="0" y="0"/>
            <a:chExt cx="10097940" cy="138172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0097940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799">
                  <a:solidFill>
                    <a:srgbClr val="000000"/>
                  </a:solidFill>
                  <a:latin typeface="Poppins Bold Bold"/>
                </a:rPr>
                <a:t>PROBLEM STATEMENT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47700"/>
              <a:ext cx="10097940" cy="434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076123" y="3410790"/>
            <a:ext cx="8075369" cy="451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4"/>
              </a:lnSpc>
            </a:pPr>
            <a:r>
              <a:rPr lang="en-US" sz="3660" spc="-54">
                <a:solidFill>
                  <a:srgbClr val="000000"/>
                </a:solidFill>
                <a:latin typeface="Cormorant Garamond Medium"/>
              </a:rPr>
              <a:t>Cattle monitoring systems are needed to collect data 24/7 and provide valuable information to manage the herd effectively. </a:t>
            </a:r>
          </a:p>
          <a:p>
            <a:pPr>
              <a:lnSpc>
                <a:spcPts val="5124"/>
              </a:lnSpc>
            </a:pPr>
            <a:r>
              <a:rPr lang="en-US" sz="3660" spc="-54">
                <a:solidFill>
                  <a:srgbClr val="000000"/>
                </a:solidFill>
                <a:latin typeface="Cormorant Garamond Medium"/>
              </a:rPr>
              <a:t>By using IoT and Machine Learning techniques, we can detect significant details and improve cow productivity.</a:t>
            </a:r>
          </a:p>
          <a:p>
            <a:pPr>
              <a:lnSpc>
                <a:spcPts val="51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9144000" y="1860228"/>
            <a:ext cx="4871750" cy="96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893811" y="1364787"/>
            <a:ext cx="3083556" cy="2641545"/>
          </a:xfrm>
          <a:custGeom>
            <a:avLst/>
            <a:gdLst/>
            <a:ahLst/>
            <a:cxnLst/>
            <a:rect r="r" b="b" t="t" l="l"/>
            <a:pathLst>
              <a:path h="2641545" w="3083556">
                <a:moveTo>
                  <a:pt x="0" y="0"/>
                </a:moveTo>
                <a:lnTo>
                  <a:pt x="3083557" y="0"/>
                </a:lnTo>
                <a:lnTo>
                  <a:pt x="3083557" y="2641545"/>
                </a:lnTo>
                <a:lnTo>
                  <a:pt x="0" y="264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86427" y="1364787"/>
            <a:ext cx="3853761" cy="2641545"/>
          </a:xfrm>
          <a:custGeom>
            <a:avLst/>
            <a:gdLst/>
            <a:ahLst/>
            <a:cxnLst/>
            <a:rect r="r" b="b" t="t" l="l"/>
            <a:pathLst>
              <a:path h="2641545" w="3853761">
                <a:moveTo>
                  <a:pt x="0" y="0"/>
                </a:moveTo>
                <a:lnTo>
                  <a:pt x="3853761" y="0"/>
                </a:lnTo>
                <a:lnTo>
                  <a:pt x="3853761" y="2641545"/>
                </a:lnTo>
                <a:lnTo>
                  <a:pt x="0" y="2641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59547" y="6988303"/>
            <a:ext cx="3853761" cy="2658399"/>
          </a:xfrm>
          <a:custGeom>
            <a:avLst/>
            <a:gdLst/>
            <a:ahLst/>
            <a:cxnLst/>
            <a:rect r="r" b="b" t="t" l="l"/>
            <a:pathLst>
              <a:path h="2658399" w="3853761">
                <a:moveTo>
                  <a:pt x="0" y="0"/>
                </a:moveTo>
                <a:lnTo>
                  <a:pt x="3853760" y="0"/>
                </a:lnTo>
                <a:lnTo>
                  <a:pt x="3853760" y="2658399"/>
                </a:lnTo>
                <a:lnTo>
                  <a:pt x="0" y="2658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2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59547" y="4805141"/>
            <a:ext cx="3853761" cy="1760106"/>
          </a:xfrm>
          <a:custGeom>
            <a:avLst/>
            <a:gdLst/>
            <a:ahLst/>
            <a:cxnLst/>
            <a:rect r="r" b="b" t="t" l="l"/>
            <a:pathLst>
              <a:path h="1760106" w="3853761">
                <a:moveTo>
                  <a:pt x="0" y="0"/>
                </a:moveTo>
                <a:lnTo>
                  <a:pt x="3853760" y="0"/>
                </a:lnTo>
                <a:lnTo>
                  <a:pt x="3853760" y="1760106"/>
                </a:lnTo>
                <a:lnTo>
                  <a:pt x="0" y="1760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71741" y="4976248"/>
            <a:ext cx="7787559" cy="4110602"/>
          </a:xfrm>
          <a:custGeom>
            <a:avLst/>
            <a:gdLst/>
            <a:ahLst/>
            <a:cxnLst/>
            <a:rect r="r" b="b" t="t" l="l"/>
            <a:pathLst>
              <a:path h="4110602" w="7787559">
                <a:moveTo>
                  <a:pt x="0" y="0"/>
                </a:moveTo>
                <a:lnTo>
                  <a:pt x="7787559" y="0"/>
                </a:lnTo>
                <a:lnTo>
                  <a:pt x="7787559" y="4110602"/>
                </a:lnTo>
                <a:lnTo>
                  <a:pt x="0" y="4110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859481" y="9673440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6 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/ 15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47406" y="810450"/>
            <a:ext cx="7142195" cy="1000970"/>
            <a:chOff x="0" y="0"/>
            <a:chExt cx="9522926" cy="133462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8809" y="-66675"/>
              <a:ext cx="9504118" cy="795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  <a:spcBef>
                  <a:spcPct val="0"/>
                </a:spcBef>
              </a:pPr>
              <a:r>
                <a:rPr lang="en-US" sz="3599" spc="719">
                  <a:solidFill>
                    <a:srgbClr val="000000"/>
                  </a:solidFill>
                  <a:latin typeface="Poppins Bold Bold"/>
                </a:rPr>
                <a:t>SOLUTION OVERVIEW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72347"/>
              <a:ext cx="9522926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363">
                  <a:solidFill>
                    <a:srgbClr val="000000"/>
                  </a:solidFill>
                  <a:latin typeface="Cormorant Garamond Bold Bold"/>
                </a:rPr>
                <a:t>KEY FEATURES AND INSIGHTS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147406" y="2391645"/>
            <a:ext cx="7841665" cy="200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6"/>
              </a:lnSpc>
              <a:spcBef>
                <a:spcPct val="0"/>
              </a:spcBef>
            </a:pPr>
            <a:r>
              <a:rPr lang="en-US" sz="2868" spc="-43">
                <a:solidFill>
                  <a:srgbClr val="000000"/>
                </a:solidFill>
                <a:latin typeface="Cormorant Garamond Medium"/>
              </a:rPr>
              <a:t>Our collar is equipped with temperature and movement sensors, allowing it to constantly gather real-time data. It is also equipped with a battery that assures long-lasting life.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922751" y="705606"/>
            <a:ext cx="502176" cy="659181"/>
          </a:xfrm>
          <a:custGeom>
            <a:avLst/>
            <a:gdLst/>
            <a:ahLst/>
            <a:cxnLst/>
            <a:rect r="r" b="b" t="t" l="l"/>
            <a:pathLst>
              <a:path h="659181" w="502176">
                <a:moveTo>
                  <a:pt x="0" y="0"/>
                </a:moveTo>
                <a:lnTo>
                  <a:pt x="502176" y="0"/>
                </a:lnTo>
                <a:lnTo>
                  <a:pt x="502176" y="659181"/>
                </a:lnTo>
                <a:lnTo>
                  <a:pt x="0" y="65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4514892" y="3509074"/>
            <a:ext cx="9887" cy="373420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1" id="11"/>
          <p:cNvSpPr/>
          <p:nvPr/>
        </p:nvSpPr>
        <p:spPr>
          <a:xfrm rot="0">
            <a:off x="9335904" y="3509074"/>
            <a:ext cx="9887" cy="373420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1014526" y="3324999"/>
            <a:ext cx="2501726" cy="2491452"/>
          </a:xfrm>
          <a:custGeom>
            <a:avLst/>
            <a:gdLst/>
            <a:ahLst/>
            <a:cxnLst/>
            <a:rect r="r" b="b" t="t" l="l"/>
            <a:pathLst>
              <a:path h="2491452" w="2501726">
                <a:moveTo>
                  <a:pt x="0" y="0"/>
                </a:moveTo>
                <a:lnTo>
                  <a:pt x="2501726" y="0"/>
                </a:lnTo>
                <a:lnTo>
                  <a:pt x="2501726" y="2491452"/>
                </a:lnTo>
                <a:lnTo>
                  <a:pt x="0" y="24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59617" y="3381486"/>
            <a:ext cx="2710501" cy="2434965"/>
          </a:xfrm>
          <a:custGeom>
            <a:avLst/>
            <a:gdLst/>
            <a:ahLst/>
            <a:cxnLst/>
            <a:rect r="r" b="b" t="t" l="l"/>
            <a:pathLst>
              <a:path h="2434965" w="2710501">
                <a:moveTo>
                  <a:pt x="0" y="0"/>
                </a:moveTo>
                <a:lnTo>
                  <a:pt x="2710500" y="0"/>
                </a:lnTo>
                <a:lnTo>
                  <a:pt x="2710500" y="2434965"/>
                </a:lnTo>
                <a:lnTo>
                  <a:pt x="0" y="2434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17224" y="3143184"/>
            <a:ext cx="2855084" cy="2855084"/>
          </a:xfrm>
          <a:custGeom>
            <a:avLst/>
            <a:gdLst/>
            <a:ahLst/>
            <a:cxnLst/>
            <a:rect r="r" b="b" t="t" l="l"/>
            <a:pathLst>
              <a:path h="2855084" w="2855084">
                <a:moveTo>
                  <a:pt x="0" y="0"/>
                </a:moveTo>
                <a:lnTo>
                  <a:pt x="2855084" y="0"/>
                </a:lnTo>
                <a:lnTo>
                  <a:pt x="2855084" y="2855083"/>
                </a:lnTo>
                <a:lnTo>
                  <a:pt x="0" y="2855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14047959" y="3519578"/>
            <a:ext cx="9887" cy="373420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6" id="16"/>
          <p:cNvSpPr/>
          <p:nvPr/>
        </p:nvSpPr>
        <p:spPr>
          <a:xfrm flipH="false" flipV="false" rot="0">
            <a:off x="14275358" y="2892111"/>
            <a:ext cx="3316142" cy="3316142"/>
          </a:xfrm>
          <a:custGeom>
            <a:avLst/>
            <a:gdLst/>
            <a:ahLst/>
            <a:cxnLst/>
            <a:rect r="r" b="b" t="t" l="l"/>
            <a:pathLst>
              <a:path h="3316142" w="3316142">
                <a:moveTo>
                  <a:pt x="0" y="0"/>
                </a:moveTo>
                <a:lnTo>
                  <a:pt x="3316141" y="0"/>
                </a:lnTo>
                <a:lnTo>
                  <a:pt x="3316141" y="3316142"/>
                </a:lnTo>
                <a:lnTo>
                  <a:pt x="0" y="331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017962" y="9556472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7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 / 15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46844" y="971550"/>
            <a:ext cx="12689091" cy="50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599">
                <a:solidFill>
                  <a:srgbClr val="000000"/>
                </a:solidFill>
                <a:latin typeface="Poppins Bold Bold"/>
              </a:rPr>
              <a:t>HARDWARE CHOICES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96501" y="6605875"/>
            <a:ext cx="3137777" cy="660915"/>
            <a:chOff x="0" y="0"/>
            <a:chExt cx="4183703" cy="88122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183703" cy="881220"/>
              <a:chOff x="0" y="0"/>
              <a:chExt cx="6214622" cy="110617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215892" cy="1124929"/>
              </a:xfrm>
              <a:custGeom>
                <a:avLst/>
                <a:gdLst/>
                <a:ahLst/>
                <a:cxnLst/>
                <a:rect r="r" b="b" t="t" l="l"/>
                <a:pathLst>
                  <a:path h="1124929" w="6215892">
                    <a:moveTo>
                      <a:pt x="5662172" y="46443"/>
                    </a:moveTo>
                    <a:cubicBezTo>
                      <a:pt x="5941572" y="46443"/>
                      <a:pt x="6168902" y="277368"/>
                      <a:pt x="6168902" y="561186"/>
                    </a:cubicBezTo>
                    <a:cubicBezTo>
                      <a:pt x="6168902" y="845005"/>
                      <a:pt x="5941572" y="1075930"/>
                      <a:pt x="5662172" y="1075930"/>
                    </a:cubicBezTo>
                    <a:lnTo>
                      <a:pt x="553720" y="1075930"/>
                    </a:lnTo>
                    <a:cubicBezTo>
                      <a:pt x="274320" y="1075930"/>
                      <a:pt x="46990" y="845005"/>
                      <a:pt x="46990" y="561186"/>
                    </a:cubicBezTo>
                    <a:cubicBezTo>
                      <a:pt x="46990" y="277368"/>
                      <a:pt x="274320" y="46443"/>
                      <a:pt x="553720" y="46443"/>
                    </a:cubicBezTo>
                    <a:lnTo>
                      <a:pt x="5662172" y="46443"/>
                    </a:lnTo>
                    <a:moveTo>
                      <a:pt x="5662172" y="0"/>
                    </a:moveTo>
                    <a:lnTo>
                      <a:pt x="553720" y="0"/>
                    </a:lnTo>
                    <a:cubicBezTo>
                      <a:pt x="247650" y="0"/>
                      <a:pt x="0" y="251566"/>
                      <a:pt x="0" y="562476"/>
                    </a:cubicBezTo>
                    <a:cubicBezTo>
                      <a:pt x="0" y="873387"/>
                      <a:pt x="247650" y="1124929"/>
                      <a:pt x="553720" y="1124929"/>
                    </a:cubicBezTo>
                    <a:lnTo>
                      <a:pt x="5662172" y="1124929"/>
                    </a:lnTo>
                    <a:cubicBezTo>
                      <a:pt x="5968242" y="1124929"/>
                      <a:pt x="6215892" y="873387"/>
                      <a:pt x="6215892" y="562476"/>
                    </a:cubicBezTo>
                    <a:cubicBezTo>
                      <a:pt x="6214622" y="251566"/>
                      <a:pt x="5966972" y="0"/>
                      <a:pt x="566217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63554" y="240441"/>
              <a:ext cx="3656594" cy="46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2360" spc="342">
                  <a:solidFill>
                    <a:srgbClr val="000000"/>
                  </a:solidFill>
                  <a:latin typeface="Bebas Neue Bold"/>
                </a:rPr>
                <a:t>ESP32 DEVKITC V4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61453" y="6605875"/>
            <a:ext cx="3137777" cy="691014"/>
            <a:chOff x="0" y="0"/>
            <a:chExt cx="4183703" cy="921352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183703" cy="921352"/>
              <a:chOff x="0" y="0"/>
              <a:chExt cx="6214622" cy="110617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215892" cy="1113778"/>
              </a:xfrm>
              <a:custGeom>
                <a:avLst/>
                <a:gdLst/>
                <a:ahLst/>
                <a:cxnLst/>
                <a:rect r="r" b="b" t="t" l="l"/>
                <a:pathLst>
                  <a:path h="1113778" w="6215892">
                    <a:moveTo>
                      <a:pt x="5662172" y="45982"/>
                    </a:moveTo>
                    <a:cubicBezTo>
                      <a:pt x="5941572" y="45982"/>
                      <a:pt x="6168902" y="274615"/>
                      <a:pt x="6168902" y="555616"/>
                    </a:cubicBezTo>
                    <a:cubicBezTo>
                      <a:pt x="6168902" y="836617"/>
                      <a:pt x="5941572" y="1065250"/>
                      <a:pt x="5662172" y="1065250"/>
                    </a:cubicBezTo>
                    <a:lnTo>
                      <a:pt x="553720" y="1065250"/>
                    </a:lnTo>
                    <a:cubicBezTo>
                      <a:pt x="274320" y="1065250"/>
                      <a:pt x="46990" y="836617"/>
                      <a:pt x="46990" y="555616"/>
                    </a:cubicBezTo>
                    <a:cubicBezTo>
                      <a:pt x="46990" y="274615"/>
                      <a:pt x="274320" y="45982"/>
                      <a:pt x="553720" y="45982"/>
                    </a:cubicBezTo>
                    <a:lnTo>
                      <a:pt x="5662172" y="45982"/>
                    </a:lnTo>
                    <a:moveTo>
                      <a:pt x="5662172" y="0"/>
                    </a:moveTo>
                    <a:lnTo>
                      <a:pt x="553720" y="0"/>
                    </a:lnTo>
                    <a:cubicBezTo>
                      <a:pt x="247650" y="0"/>
                      <a:pt x="0" y="249069"/>
                      <a:pt x="0" y="556893"/>
                    </a:cubicBezTo>
                    <a:cubicBezTo>
                      <a:pt x="0" y="864717"/>
                      <a:pt x="247650" y="1113778"/>
                      <a:pt x="553720" y="1113778"/>
                    </a:cubicBezTo>
                    <a:lnTo>
                      <a:pt x="5662172" y="1113778"/>
                    </a:lnTo>
                    <a:cubicBezTo>
                      <a:pt x="5968242" y="1113778"/>
                      <a:pt x="6215892" y="864717"/>
                      <a:pt x="6215892" y="556893"/>
                    </a:cubicBezTo>
                    <a:cubicBezTo>
                      <a:pt x="6214622" y="249069"/>
                      <a:pt x="5966972" y="0"/>
                      <a:pt x="566217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263554" y="249966"/>
              <a:ext cx="3656594" cy="499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9"/>
                </a:lnSpc>
              </a:pPr>
              <a:r>
                <a:rPr lang="en-US" sz="2560" spc="371">
                  <a:solidFill>
                    <a:srgbClr val="000000"/>
                  </a:solidFill>
                  <a:latin typeface="Bebas Neue Bold"/>
                </a:rPr>
                <a:t>GY-906 MLX90614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364540" y="6605875"/>
            <a:ext cx="3137777" cy="660915"/>
            <a:chOff x="0" y="0"/>
            <a:chExt cx="4183703" cy="88122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183703" cy="881220"/>
              <a:chOff x="0" y="0"/>
              <a:chExt cx="6214622" cy="11061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215892" cy="1124929"/>
              </a:xfrm>
              <a:custGeom>
                <a:avLst/>
                <a:gdLst/>
                <a:ahLst/>
                <a:cxnLst/>
                <a:rect r="r" b="b" t="t" l="l"/>
                <a:pathLst>
                  <a:path h="1124929" w="6215892">
                    <a:moveTo>
                      <a:pt x="5662172" y="46443"/>
                    </a:moveTo>
                    <a:cubicBezTo>
                      <a:pt x="5941572" y="46443"/>
                      <a:pt x="6168902" y="277368"/>
                      <a:pt x="6168902" y="561186"/>
                    </a:cubicBezTo>
                    <a:cubicBezTo>
                      <a:pt x="6168902" y="845005"/>
                      <a:pt x="5941572" y="1075930"/>
                      <a:pt x="5662172" y="1075930"/>
                    </a:cubicBezTo>
                    <a:lnTo>
                      <a:pt x="553720" y="1075930"/>
                    </a:lnTo>
                    <a:cubicBezTo>
                      <a:pt x="274320" y="1075930"/>
                      <a:pt x="46990" y="845005"/>
                      <a:pt x="46990" y="561186"/>
                    </a:cubicBezTo>
                    <a:cubicBezTo>
                      <a:pt x="46990" y="277368"/>
                      <a:pt x="274320" y="46443"/>
                      <a:pt x="553720" y="46443"/>
                    </a:cubicBezTo>
                    <a:lnTo>
                      <a:pt x="5662172" y="46443"/>
                    </a:lnTo>
                    <a:moveTo>
                      <a:pt x="5662172" y="0"/>
                    </a:moveTo>
                    <a:lnTo>
                      <a:pt x="553720" y="0"/>
                    </a:lnTo>
                    <a:cubicBezTo>
                      <a:pt x="247650" y="0"/>
                      <a:pt x="0" y="251566"/>
                      <a:pt x="0" y="562476"/>
                    </a:cubicBezTo>
                    <a:cubicBezTo>
                      <a:pt x="0" y="873387"/>
                      <a:pt x="247650" y="1124929"/>
                      <a:pt x="553720" y="1124929"/>
                    </a:cubicBezTo>
                    <a:lnTo>
                      <a:pt x="5662172" y="1124929"/>
                    </a:lnTo>
                    <a:cubicBezTo>
                      <a:pt x="5968242" y="1124929"/>
                      <a:pt x="6215892" y="873387"/>
                      <a:pt x="6215892" y="562476"/>
                    </a:cubicBezTo>
                    <a:cubicBezTo>
                      <a:pt x="6214622" y="251566"/>
                      <a:pt x="5966972" y="0"/>
                      <a:pt x="566217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257941" y="247379"/>
              <a:ext cx="3656594" cy="46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2360" spc="342">
                  <a:solidFill>
                    <a:srgbClr val="000000"/>
                  </a:solidFill>
                  <a:latin typeface="Bebas Neue Bold"/>
                </a:rPr>
                <a:t>CR123A 3V 1300MA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464555" y="6478323"/>
            <a:ext cx="2781221" cy="946117"/>
            <a:chOff x="0" y="0"/>
            <a:chExt cx="3708295" cy="126149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3708295" cy="1261490"/>
              <a:chOff x="0" y="0"/>
              <a:chExt cx="4501877" cy="11061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503147" cy="1115818"/>
              </a:xfrm>
              <a:custGeom>
                <a:avLst/>
                <a:gdLst/>
                <a:ahLst/>
                <a:cxnLst/>
                <a:rect r="r" b="b" t="t" l="l"/>
                <a:pathLst>
                  <a:path h="1115818" w="4503147">
                    <a:moveTo>
                      <a:pt x="3949427" y="46066"/>
                    </a:moveTo>
                    <a:cubicBezTo>
                      <a:pt x="4228827" y="46066"/>
                      <a:pt x="4456157" y="275118"/>
                      <a:pt x="4456157" y="556635"/>
                    </a:cubicBezTo>
                    <a:cubicBezTo>
                      <a:pt x="4456157" y="838152"/>
                      <a:pt x="4228827" y="1067204"/>
                      <a:pt x="3949427" y="1067204"/>
                    </a:cubicBezTo>
                    <a:lnTo>
                      <a:pt x="553720" y="1067204"/>
                    </a:lnTo>
                    <a:cubicBezTo>
                      <a:pt x="274320" y="1067204"/>
                      <a:pt x="46990" y="838152"/>
                      <a:pt x="46990" y="556635"/>
                    </a:cubicBezTo>
                    <a:cubicBezTo>
                      <a:pt x="46990" y="275118"/>
                      <a:pt x="274320" y="46066"/>
                      <a:pt x="553720" y="46066"/>
                    </a:cubicBezTo>
                    <a:lnTo>
                      <a:pt x="3949427" y="46066"/>
                    </a:lnTo>
                    <a:moveTo>
                      <a:pt x="3949427" y="0"/>
                    </a:moveTo>
                    <a:lnTo>
                      <a:pt x="553720" y="0"/>
                    </a:lnTo>
                    <a:cubicBezTo>
                      <a:pt x="247650" y="0"/>
                      <a:pt x="0" y="249526"/>
                      <a:pt x="0" y="557915"/>
                    </a:cubicBezTo>
                    <a:cubicBezTo>
                      <a:pt x="0" y="866303"/>
                      <a:pt x="247650" y="1115818"/>
                      <a:pt x="553720" y="1115818"/>
                    </a:cubicBezTo>
                    <a:lnTo>
                      <a:pt x="3949427" y="1115818"/>
                    </a:lnTo>
                    <a:cubicBezTo>
                      <a:pt x="4255497" y="1115818"/>
                      <a:pt x="4503147" y="866303"/>
                      <a:pt x="4503147" y="557915"/>
                    </a:cubicBezTo>
                    <a:cubicBezTo>
                      <a:pt x="4501877" y="249526"/>
                      <a:pt x="4254227" y="0"/>
                      <a:pt x="39494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233606" y="284676"/>
              <a:ext cx="3241084" cy="765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9"/>
                </a:lnSpc>
              </a:pPr>
              <a:r>
                <a:rPr lang="en-US" sz="1956" spc="283">
                  <a:solidFill>
                    <a:srgbClr val="000000"/>
                  </a:solidFill>
                  <a:latin typeface="Bebas Neue Bold"/>
                </a:rPr>
                <a:t> </a:t>
              </a:r>
              <a:r>
                <a:rPr lang="en-US" sz="1956" spc="283">
                  <a:solidFill>
                    <a:srgbClr val="000000"/>
                  </a:solidFill>
                  <a:latin typeface="Bebas Neue Bold"/>
                </a:rPr>
                <a:t>DFRobot Gravity LIS2DH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4182693" y="3420716"/>
            <a:ext cx="9887" cy="373420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1" id="11"/>
          <p:cNvSpPr/>
          <p:nvPr/>
        </p:nvSpPr>
        <p:spPr>
          <a:xfrm rot="0">
            <a:off x="9003705" y="3420716"/>
            <a:ext cx="9887" cy="373420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2" id="12"/>
          <p:cNvSpPr/>
          <p:nvPr/>
        </p:nvSpPr>
        <p:spPr>
          <a:xfrm rot="0">
            <a:off x="13715760" y="3431219"/>
            <a:ext cx="9887" cy="3734204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3" id="13"/>
          <p:cNvGrpSpPr/>
          <p:nvPr/>
        </p:nvGrpSpPr>
        <p:grpSpPr>
          <a:xfrm rot="0">
            <a:off x="539097" y="6493992"/>
            <a:ext cx="3137777" cy="660915"/>
            <a:chOff x="0" y="0"/>
            <a:chExt cx="4183703" cy="88122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183703" cy="881220"/>
              <a:chOff x="0" y="0"/>
              <a:chExt cx="6214622" cy="110617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215892" cy="1124929"/>
              </a:xfrm>
              <a:custGeom>
                <a:avLst/>
                <a:gdLst/>
                <a:ahLst/>
                <a:cxnLst/>
                <a:rect r="r" b="b" t="t" l="l"/>
                <a:pathLst>
                  <a:path h="1124929" w="6215892">
                    <a:moveTo>
                      <a:pt x="5662172" y="46443"/>
                    </a:moveTo>
                    <a:cubicBezTo>
                      <a:pt x="5941572" y="46443"/>
                      <a:pt x="6168902" y="277368"/>
                      <a:pt x="6168902" y="561186"/>
                    </a:cubicBezTo>
                    <a:cubicBezTo>
                      <a:pt x="6168902" y="845005"/>
                      <a:pt x="5941572" y="1075930"/>
                      <a:pt x="5662172" y="1075930"/>
                    </a:cubicBezTo>
                    <a:lnTo>
                      <a:pt x="553720" y="1075930"/>
                    </a:lnTo>
                    <a:cubicBezTo>
                      <a:pt x="274320" y="1075930"/>
                      <a:pt x="46990" y="845005"/>
                      <a:pt x="46990" y="561186"/>
                    </a:cubicBezTo>
                    <a:cubicBezTo>
                      <a:pt x="46990" y="277368"/>
                      <a:pt x="274320" y="46443"/>
                      <a:pt x="553720" y="46443"/>
                    </a:cubicBezTo>
                    <a:lnTo>
                      <a:pt x="5662172" y="46443"/>
                    </a:lnTo>
                    <a:moveTo>
                      <a:pt x="5662172" y="0"/>
                    </a:moveTo>
                    <a:lnTo>
                      <a:pt x="553720" y="0"/>
                    </a:lnTo>
                    <a:cubicBezTo>
                      <a:pt x="247650" y="0"/>
                      <a:pt x="0" y="251566"/>
                      <a:pt x="0" y="562476"/>
                    </a:cubicBezTo>
                    <a:cubicBezTo>
                      <a:pt x="0" y="873387"/>
                      <a:pt x="247650" y="1124929"/>
                      <a:pt x="553720" y="1124929"/>
                    </a:cubicBezTo>
                    <a:lnTo>
                      <a:pt x="5662172" y="1124929"/>
                    </a:lnTo>
                    <a:cubicBezTo>
                      <a:pt x="5968242" y="1124929"/>
                      <a:pt x="6215892" y="873387"/>
                      <a:pt x="6215892" y="562476"/>
                    </a:cubicBezTo>
                    <a:cubicBezTo>
                      <a:pt x="6214622" y="251566"/>
                      <a:pt x="5966972" y="0"/>
                      <a:pt x="566217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63554" y="240441"/>
              <a:ext cx="3656594" cy="46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2360" spc="342">
                  <a:solidFill>
                    <a:srgbClr val="000000"/>
                  </a:solidFill>
                  <a:latin typeface="Bebas Neue Bold"/>
                </a:rPr>
                <a:t>ARDUINO IDE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77097" y="6463920"/>
            <a:ext cx="3137777" cy="690987"/>
            <a:chOff x="0" y="0"/>
            <a:chExt cx="4183703" cy="92131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183703" cy="921316"/>
              <a:chOff x="0" y="0"/>
              <a:chExt cx="6214622" cy="110617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15892" cy="1107397"/>
              </a:xfrm>
              <a:custGeom>
                <a:avLst/>
                <a:gdLst/>
                <a:ahLst/>
                <a:cxnLst/>
                <a:rect r="r" b="b" t="t" l="l"/>
                <a:pathLst>
                  <a:path h="1107397" w="6215892">
                    <a:moveTo>
                      <a:pt x="5662172" y="45718"/>
                    </a:moveTo>
                    <a:cubicBezTo>
                      <a:pt x="5941572" y="45718"/>
                      <a:pt x="6168902" y="273039"/>
                      <a:pt x="6168902" y="552428"/>
                    </a:cubicBezTo>
                    <a:cubicBezTo>
                      <a:pt x="6168902" y="831817"/>
                      <a:pt x="5941572" y="1059139"/>
                      <a:pt x="5662172" y="1059139"/>
                    </a:cubicBezTo>
                    <a:lnTo>
                      <a:pt x="553720" y="1059139"/>
                    </a:lnTo>
                    <a:cubicBezTo>
                      <a:pt x="274320" y="1059139"/>
                      <a:pt x="46990" y="831817"/>
                      <a:pt x="46990" y="552428"/>
                    </a:cubicBezTo>
                    <a:cubicBezTo>
                      <a:pt x="46990" y="273039"/>
                      <a:pt x="274320" y="45718"/>
                      <a:pt x="553720" y="45718"/>
                    </a:cubicBezTo>
                    <a:lnTo>
                      <a:pt x="5662172" y="45718"/>
                    </a:lnTo>
                    <a:moveTo>
                      <a:pt x="5662172" y="0"/>
                    </a:moveTo>
                    <a:lnTo>
                      <a:pt x="553720" y="0"/>
                    </a:lnTo>
                    <a:cubicBezTo>
                      <a:pt x="247650" y="0"/>
                      <a:pt x="0" y="247640"/>
                      <a:pt x="0" y="553698"/>
                    </a:cubicBezTo>
                    <a:cubicBezTo>
                      <a:pt x="0" y="859756"/>
                      <a:pt x="247650" y="1107397"/>
                      <a:pt x="553720" y="1107397"/>
                    </a:cubicBezTo>
                    <a:lnTo>
                      <a:pt x="5662172" y="1107397"/>
                    </a:lnTo>
                    <a:cubicBezTo>
                      <a:pt x="5968242" y="1107397"/>
                      <a:pt x="6215892" y="859756"/>
                      <a:pt x="6215892" y="553698"/>
                    </a:cubicBezTo>
                    <a:cubicBezTo>
                      <a:pt x="6214622" y="247640"/>
                      <a:pt x="5966972" y="0"/>
                      <a:pt x="566217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63554" y="249966"/>
              <a:ext cx="3656594" cy="499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9"/>
                </a:lnSpc>
              </a:pPr>
              <a:r>
                <a:rPr lang="en-US" sz="2560" spc="371">
                  <a:solidFill>
                    <a:srgbClr val="000000"/>
                  </a:solidFill>
                  <a:latin typeface="Bebas Neue Bold"/>
                </a:rPr>
                <a:t>NODE-RED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401922" y="6517516"/>
            <a:ext cx="3137777" cy="660915"/>
            <a:chOff x="0" y="0"/>
            <a:chExt cx="4183703" cy="88122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183703" cy="881220"/>
              <a:chOff x="0" y="0"/>
              <a:chExt cx="6214622" cy="110617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215892" cy="1124929"/>
              </a:xfrm>
              <a:custGeom>
                <a:avLst/>
                <a:gdLst/>
                <a:ahLst/>
                <a:cxnLst/>
                <a:rect r="r" b="b" t="t" l="l"/>
                <a:pathLst>
                  <a:path h="1124929" w="6215892">
                    <a:moveTo>
                      <a:pt x="5662172" y="46443"/>
                    </a:moveTo>
                    <a:cubicBezTo>
                      <a:pt x="5941572" y="46443"/>
                      <a:pt x="6168902" y="277368"/>
                      <a:pt x="6168902" y="561186"/>
                    </a:cubicBezTo>
                    <a:cubicBezTo>
                      <a:pt x="6168902" y="845005"/>
                      <a:pt x="5941572" y="1075930"/>
                      <a:pt x="5662172" y="1075930"/>
                    </a:cubicBezTo>
                    <a:lnTo>
                      <a:pt x="553720" y="1075930"/>
                    </a:lnTo>
                    <a:cubicBezTo>
                      <a:pt x="274320" y="1075930"/>
                      <a:pt x="46990" y="845005"/>
                      <a:pt x="46990" y="561186"/>
                    </a:cubicBezTo>
                    <a:cubicBezTo>
                      <a:pt x="46990" y="277368"/>
                      <a:pt x="274320" y="46443"/>
                      <a:pt x="553720" y="46443"/>
                    </a:cubicBezTo>
                    <a:lnTo>
                      <a:pt x="5662172" y="46443"/>
                    </a:lnTo>
                    <a:moveTo>
                      <a:pt x="5662172" y="0"/>
                    </a:moveTo>
                    <a:lnTo>
                      <a:pt x="553720" y="0"/>
                    </a:lnTo>
                    <a:cubicBezTo>
                      <a:pt x="247650" y="0"/>
                      <a:pt x="0" y="251566"/>
                      <a:pt x="0" y="562476"/>
                    </a:cubicBezTo>
                    <a:cubicBezTo>
                      <a:pt x="0" y="873387"/>
                      <a:pt x="247650" y="1124929"/>
                      <a:pt x="553720" y="1124929"/>
                    </a:cubicBezTo>
                    <a:lnTo>
                      <a:pt x="5662172" y="1124929"/>
                    </a:lnTo>
                    <a:cubicBezTo>
                      <a:pt x="5968242" y="1124929"/>
                      <a:pt x="6215892" y="873387"/>
                      <a:pt x="6215892" y="562476"/>
                    </a:cubicBezTo>
                    <a:cubicBezTo>
                      <a:pt x="6214622" y="251566"/>
                      <a:pt x="5966972" y="0"/>
                      <a:pt x="566217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257941" y="247379"/>
              <a:ext cx="3656594" cy="46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2360" spc="342">
                  <a:solidFill>
                    <a:srgbClr val="000000"/>
                  </a:solidFill>
                  <a:latin typeface="Bebas Neue Bold"/>
                </a:rPr>
                <a:t>FIREBASE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18206" y="4173756"/>
            <a:ext cx="2779559" cy="1892416"/>
          </a:xfrm>
          <a:custGeom>
            <a:avLst/>
            <a:gdLst/>
            <a:ahLst/>
            <a:cxnLst/>
            <a:rect r="r" b="b" t="t" l="l"/>
            <a:pathLst>
              <a:path h="1892416" w="2779559">
                <a:moveTo>
                  <a:pt x="0" y="0"/>
                </a:moveTo>
                <a:lnTo>
                  <a:pt x="2779559" y="0"/>
                </a:lnTo>
                <a:lnTo>
                  <a:pt x="2779559" y="1892417"/>
                </a:lnTo>
                <a:lnTo>
                  <a:pt x="0" y="1892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301660" y="3610791"/>
            <a:ext cx="3288651" cy="3198622"/>
          </a:xfrm>
          <a:custGeom>
            <a:avLst/>
            <a:gdLst/>
            <a:ahLst/>
            <a:cxnLst/>
            <a:rect r="r" b="b" t="t" l="l"/>
            <a:pathLst>
              <a:path h="3198622" w="3288651">
                <a:moveTo>
                  <a:pt x="0" y="0"/>
                </a:moveTo>
                <a:lnTo>
                  <a:pt x="3288651" y="0"/>
                </a:lnTo>
                <a:lnTo>
                  <a:pt x="3288651" y="3198622"/>
                </a:lnTo>
                <a:lnTo>
                  <a:pt x="0" y="3198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028" t="0" r="-35431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699391" y="3622711"/>
            <a:ext cx="3234173" cy="2844297"/>
          </a:xfrm>
          <a:custGeom>
            <a:avLst/>
            <a:gdLst/>
            <a:ahLst/>
            <a:cxnLst/>
            <a:rect r="r" b="b" t="t" l="l"/>
            <a:pathLst>
              <a:path h="2844297" w="3234173">
                <a:moveTo>
                  <a:pt x="0" y="0"/>
                </a:moveTo>
                <a:lnTo>
                  <a:pt x="3234173" y="0"/>
                </a:lnTo>
                <a:lnTo>
                  <a:pt x="3234173" y="2844297"/>
                </a:lnTo>
                <a:lnTo>
                  <a:pt x="0" y="2844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039" t="0" r="-3585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942882" y="3769833"/>
            <a:ext cx="4055855" cy="2694087"/>
          </a:xfrm>
          <a:custGeom>
            <a:avLst/>
            <a:gdLst/>
            <a:ahLst/>
            <a:cxnLst/>
            <a:rect r="r" b="b" t="t" l="l"/>
            <a:pathLst>
              <a:path h="2694087" w="4055855">
                <a:moveTo>
                  <a:pt x="0" y="0"/>
                </a:moveTo>
                <a:lnTo>
                  <a:pt x="4055856" y="0"/>
                </a:lnTo>
                <a:lnTo>
                  <a:pt x="4055856" y="2694087"/>
                </a:lnTo>
                <a:lnTo>
                  <a:pt x="0" y="2694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35" t="0" r="-12488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017962" y="9556472"/>
            <a:ext cx="2575851" cy="26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2"/>
              </a:lnSpc>
              <a:spcBef>
                <a:spcPct val="0"/>
              </a:spcBef>
            </a:pPr>
            <a:r>
              <a:rPr lang="en-US" sz="1800" spc="662">
                <a:solidFill>
                  <a:srgbClr val="000000"/>
                </a:solidFill>
                <a:latin typeface="Bebas Neue"/>
              </a:rPr>
              <a:t>8</a:t>
            </a:r>
            <a:r>
              <a:rPr lang="en-US" sz="1800" spc="662" u="none">
                <a:solidFill>
                  <a:srgbClr val="000000"/>
                </a:solidFill>
                <a:latin typeface="Bebas Neue"/>
              </a:rPr>
              <a:t> / 15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46844" y="971550"/>
            <a:ext cx="12689091" cy="50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599">
                <a:solidFill>
                  <a:srgbClr val="000000"/>
                </a:solidFill>
                <a:latin typeface="Poppins Bold Bold"/>
              </a:rPr>
              <a:t>SOFTWARE CHOICES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747589" y="6517516"/>
            <a:ext cx="3137777" cy="660915"/>
            <a:chOff x="0" y="0"/>
            <a:chExt cx="4183703" cy="88122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4183703" cy="881220"/>
              <a:chOff x="0" y="0"/>
              <a:chExt cx="6214622" cy="11061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215892" cy="1124929"/>
              </a:xfrm>
              <a:custGeom>
                <a:avLst/>
                <a:gdLst/>
                <a:ahLst/>
                <a:cxnLst/>
                <a:rect r="r" b="b" t="t" l="l"/>
                <a:pathLst>
                  <a:path h="1124929" w="6215892">
                    <a:moveTo>
                      <a:pt x="5662172" y="46443"/>
                    </a:moveTo>
                    <a:cubicBezTo>
                      <a:pt x="5941572" y="46443"/>
                      <a:pt x="6168902" y="277368"/>
                      <a:pt x="6168902" y="561186"/>
                    </a:cubicBezTo>
                    <a:cubicBezTo>
                      <a:pt x="6168902" y="845005"/>
                      <a:pt x="5941572" y="1075930"/>
                      <a:pt x="5662172" y="1075930"/>
                    </a:cubicBezTo>
                    <a:lnTo>
                      <a:pt x="553720" y="1075930"/>
                    </a:lnTo>
                    <a:cubicBezTo>
                      <a:pt x="274320" y="1075930"/>
                      <a:pt x="46990" y="845005"/>
                      <a:pt x="46990" y="561186"/>
                    </a:cubicBezTo>
                    <a:cubicBezTo>
                      <a:pt x="46990" y="277368"/>
                      <a:pt x="274320" y="46443"/>
                      <a:pt x="553720" y="46443"/>
                    </a:cubicBezTo>
                    <a:lnTo>
                      <a:pt x="5662172" y="46443"/>
                    </a:lnTo>
                    <a:moveTo>
                      <a:pt x="5662172" y="0"/>
                    </a:moveTo>
                    <a:lnTo>
                      <a:pt x="553720" y="0"/>
                    </a:lnTo>
                    <a:cubicBezTo>
                      <a:pt x="247650" y="0"/>
                      <a:pt x="0" y="251566"/>
                      <a:pt x="0" y="562476"/>
                    </a:cubicBezTo>
                    <a:cubicBezTo>
                      <a:pt x="0" y="873387"/>
                      <a:pt x="247650" y="1124929"/>
                      <a:pt x="553720" y="1124929"/>
                    </a:cubicBezTo>
                    <a:lnTo>
                      <a:pt x="5662172" y="1124929"/>
                    </a:lnTo>
                    <a:cubicBezTo>
                      <a:pt x="5968242" y="1124929"/>
                      <a:pt x="6215892" y="873387"/>
                      <a:pt x="6215892" y="562476"/>
                    </a:cubicBezTo>
                    <a:cubicBezTo>
                      <a:pt x="6214622" y="251566"/>
                      <a:pt x="5966972" y="0"/>
                      <a:pt x="566217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257941" y="247379"/>
              <a:ext cx="3656594" cy="46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2360" spc="342">
                  <a:solidFill>
                    <a:srgbClr val="000000"/>
                  </a:solidFill>
                  <a:latin typeface="Bebas Neue Bold"/>
                </a:rPr>
                <a:t>MOSQUITTO MQTT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DAFkaVkEFIg</dc:identifier>
  <dcterms:modified xsi:type="dcterms:W3CDTF">2011-08-01T06:04:30Z</dcterms:modified>
  <cp:revision>1</cp:revision>
  <dc:title>I-CowCare - PFA Presentation</dc:title>
</cp:coreProperties>
</file>